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8" r:id="rId3"/>
    <p:sldId id="323" r:id="rId4"/>
    <p:sldId id="261" r:id="rId5"/>
    <p:sldId id="260" r:id="rId6"/>
    <p:sldId id="262" r:id="rId7"/>
    <p:sldId id="263" r:id="rId8"/>
    <p:sldId id="264" r:id="rId9"/>
    <p:sldId id="265" r:id="rId10"/>
    <p:sldId id="266" r:id="rId11"/>
    <p:sldId id="267" r:id="rId12"/>
    <p:sldId id="271" r:id="rId13"/>
    <p:sldId id="269" r:id="rId14"/>
    <p:sldId id="324" r:id="rId15"/>
    <p:sldId id="272" r:id="rId16"/>
    <p:sldId id="273" r:id="rId17"/>
    <p:sldId id="274" r:id="rId18"/>
    <p:sldId id="275" r:id="rId19"/>
    <p:sldId id="276" r:id="rId20"/>
    <p:sldId id="277" r:id="rId21"/>
    <p:sldId id="278" r:id="rId22"/>
    <p:sldId id="279" r:id="rId23"/>
    <p:sldId id="317" r:id="rId24"/>
    <p:sldId id="280" r:id="rId25"/>
    <p:sldId id="281" r:id="rId26"/>
    <p:sldId id="282" r:id="rId27"/>
    <p:sldId id="284" r:id="rId28"/>
    <p:sldId id="283" r:id="rId29"/>
    <p:sldId id="294" r:id="rId30"/>
    <p:sldId id="291" r:id="rId31"/>
    <p:sldId id="292" r:id="rId32"/>
    <p:sldId id="286" r:id="rId33"/>
    <p:sldId id="293" r:id="rId34"/>
    <p:sldId id="285" r:id="rId35"/>
    <p:sldId id="295" r:id="rId36"/>
    <p:sldId id="296" r:id="rId37"/>
    <p:sldId id="297" r:id="rId38"/>
    <p:sldId id="298" r:id="rId39"/>
    <p:sldId id="299" r:id="rId40"/>
    <p:sldId id="300" r:id="rId41"/>
    <p:sldId id="303" r:id="rId42"/>
    <p:sldId id="305" r:id="rId43"/>
    <p:sldId id="304" r:id="rId44"/>
    <p:sldId id="289" r:id="rId45"/>
    <p:sldId id="288" r:id="rId46"/>
    <p:sldId id="287" r:id="rId47"/>
    <p:sldId id="306" r:id="rId48"/>
    <p:sldId id="302" r:id="rId49"/>
    <p:sldId id="309" r:id="rId50"/>
    <p:sldId id="307" r:id="rId51"/>
    <p:sldId id="319" r:id="rId52"/>
    <p:sldId id="320" r:id="rId53"/>
    <p:sldId id="321" r:id="rId54"/>
    <p:sldId id="322" r:id="rId55"/>
    <p:sldId id="310" r:id="rId56"/>
    <p:sldId id="311" r:id="rId57"/>
    <p:sldId id="312" r:id="rId58"/>
    <p:sldId id="313" r:id="rId59"/>
    <p:sldId id="308" r:id="rId60"/>
    <p:sldId id="314" r:id="rId61"/>
    <p:sldId id="315" r:id="rId62"/>
    <p:sldId id="325" r:id="rId63"/>
    <p:sldId id="326" r:id="rId64"/>
    <p:sldId id="316" r:id="rId6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8582" autoAdjust="0"/>
  </p:normalViewPr>
  <p:slideViewPr>
    <p:cSldViewPr snapToGrid="0">
      <p:cViewPr varScale="1">
        <p:scale>
          <a:sx n="64" d="100"/>
          <a:sy n="64"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C0870-8DD5-4CC6-B629-AC62A39D3D3D}" type="datetimeFigureOut">
              <a:rPr lang="th-TH" smtClean="0"/>
              <a:t>06/08/61</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17E82-1449-4BAF-AD03-30841E737EEB}" type="slidenum">
              <a:rPr lang="th-TH" smtClean="0"/>
              <a:t>‹#›</a:t>
            </a:fld>
            <a:endParaRPr lang="th-TH"/>
          </a:p>
        </p:txBody>
      </p:sp>
    </p:spTree>
    <p:extLst>
      <p:ext uri="{BB962C8B-B14F-4D97-AF65-F5344CB8AC3E}">
        <p14:creationId xmlns:p14="http://schemas.microsoft.com/office/powerpoint/2010/main" val="371483503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โดยทั่วไปหากใช้วิธี </a:t>
            </a:r>
            <a:r>
              <a:rPr lang="en-US" dirty="0"/>
              <a:t>echocardiography </a:t>
            </a:r>
            <a:r>
              <a:rPr lang="th-TH" dirty="0"/>
              <a:t>การพบว่าค่า </a:t>
            </a:r>
            <a:r>
              <a:rPr lang="en-US" dirty="0"/>
              <a:t>right ventricular systolic pressure (RVSP) ≥ 50 mmHg (</a:t>
            </a:r>
            <a:r>
              <a:rPr lang="th-TH" dirty="0"/>
              <a:t>ซึ่งมักมีค่า </a:t>
            </a:r>
            <a:r>
              <a:rPr lang="en-US" dirty="0" err="1"/>
              <a:t>mPAP</a:t>
            </a:r>
            <a:r>
              <a:rPr lang="en-US" dirty="0"/>
              <a:t> ≥ 25 mmHg </a:t>
            </a:r>
            <a:r>
              <a:rPr lang="th-TH" dirty="0"/>
              <a:t>ด้วย)  จะบ่งชี้ว่ามีภาวะ </a:t>
            </a:r>
            <a:r>
              <a:rPr lang="en-US" dirty="0"/>
              <a:t>pulmonary hypertension </a:t>
            </a:r>
            <a:r>
              <a:rPr lang="th-TH" dirty="0"/>
              <a:t>และถ้า </a:t>
            </a:r>
            <a:r>
              <a:rPr lang="en-US" dirty="0"/>
              <a:t>RVSP &lt; 36 mmHg </a:t>
            </a:r>
            <a:r>
              <a:rPr lang="th-TH" dirty="0"/>
              <a:t>จะ </a:t>
            </a:r>
            <a:r>
              <a:rPr lang="en-US" dirty="0"/>
              <a:t>exclude </a:t>
            </a:r>
            <a:r>
              <a:rPr lang="th-TH" dirty="0"/>
              <a:t>ภาวะ </a:t>
            </a:r>
            <a:r>
              <a:rPr lang="en-US" dirty="0"/>
              <a:t>pulmonary hypertension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5</a:t>
            </a:fld>
            <a:endParaRPr lang="th-TH"/>
          </a:p>
        </p:txBody>
      </p:sp>
    </p:spTree>
    <p:extLst>
      <p:ext uri="{BB962C8B-B14F-4D97-AF65-F5344CB8AC3E}">
        <p14:creationId xmlns:p14="http://schemas.microsoft.com/office/powerpoint/2010/main" val="14309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33</a:t>
            </a:fld>
            <a:endParaRPr lang="th-TH"/>
          </a:p>
        </p:txBody>
      </p:sp>
    </p:spTree>
    <p:extLst>
      <p:ext uri="{BB962C8B-B14F-4D97-AF65-F5344CB8AC3E}">
        <p14:creationId xmlns:p14="http://schemas.microsoft.com/office/powerpoint/2010/main" val="255326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Pulmonary Hypertension is defined as a syndrome with elevated pulmonary artery pressures (mean PAP &gt; 25mmHg at rest , &gt; 30mmHg at exercise </a:t>
            </a:r>
          </a:p>
          <a:p>
            <a:pPr marL="285750" indent="-285750">
              <a:buFontTx/>
              <a:buChar char="-"/>
            </a:pPr>
            <a:r>
              <a:rPr lang="en-US" dirty="0"/>
              <a:t>Pulmonary Hypertension is the development of right heart failure</a:t>
            </a:r>
          </a:p>
          <a:p>
            <a:pPr marL="285750" indent="-285750">
              <a:buFontTx/>
              <a:buChar char="-"/>
            </a:pPr>
            <a:r>
              <a:rPr lang="en-US" dirty="0"/>
              <a:t>Symptoms of low cardiac output and metabolic acidosis along with hypoxia, syncope and evidence of RV failure indicate severe disease state</a:t>
            </a:r>
          </a:p>
          <a:p>
            <a:pPr marL="285750" indent="-285750">
              <a:buFontTx/>
              <a:buChar char="-"/>
            </a:pPr>
            <a:r>
              <a:rPr lang="en-US" dirty="0"/>
              <a:t> EKG should be performed to evaluate signs of ischemia or right-sided ventricular strain.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34</a:t>
            </a:fld>
            <a:endParaRPr lang="th-TH"/>
          </a:p>
        </p:txBody>
      </p:sp>
    </p:spTree>
    <p:extLst>
      <p:ext uri="{BB962C8B-B14F-4D97-AF65-F5344CB8AC3E}">
        <p14:creationId xmlns:p14="http://schemas.microsoft.com/office/powerpoint/2010/main" val="370292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Methergine : </a:t>
            </a:r>
            <a:r>
              <a:rPr lang="en-US" dirty="0" err="1"/>
              <a:t>methylegometrine</a:t>
            </a:r>
            <a:r>
              <a:rPr lang="en-US" dirty="0"/>
              <a:t> </a:t>
            </a:r>
            <a:r>
              <a:rPr lang="en-US" dirty="0">
                <a:sym typeface="Wingdings" panose="05000000000000000000" pitchFamily="2" charset="2"/>
              </a:rPr>
              <a:t> ergot alkaloid </a:t>
            </a:r>
          </a:p>
          <a:p>
            <a:pPr marL="285750" indent="-285750">
              <a:buFontTx/>
              <a:buChar char="-"/>
            </a:pPr>
            <a:r>
              <a:rPr lang="en-US" dirty="0" err="1">
                <a:sym typeface="Wingdings" panose="05000000000000000000" pitchFamily="2" charset="2"/>
              </a:rPr>
              <a:t>Nalador</a:t>
            </a:r>
            <a:r>
              <a:rPr lang="en-US" dirty="0">
                <a:sym typeface="Wingdings" panose="05000000000000000000" pitchFamily="2" charset="2"/>
              </a:rPr>
              <a:t> : </a:t>
            </a:r>
            <a:r>
              <a:rPr lang="en-US" dirty="0" err="1">
                <a:sym typeface="Wingdings" panose="05000000000000000000" pitchFamily="2" charset="2"/>
              </a:rPr>
              <a:t>sulprostone</a:t>
            </a:r>
            <a:r>
              <a:rPr lang="en-US" dirty="0">
                <a:sym typeface="Wingdings" panose="05000000000000000000" pitchFamily="2" charset="2"/>
              </a:rPr>
              <a:t>  : prostaglandin E3 analog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37</a:t>
            </a:fld>
            <a:endParaRPr lang="th-TH"/>
          </a:p>
        </p:txBody>
      </p:sp>
    </p:spTree>
    <p:extLst>
      <p:ext uri="{BB962C8B-B14F-4D97-AF65-F5344CB8AC3E}">
        <p14:creationId xmlns:p14="http://schemas.microsoft.com/office/powerpoint/2010/main" val="349765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Vagival</a:t>
            </a:r>
            <a:r>
              <a:rPr lang="en-US" dirty="0"/>
              <a:t> delivery require assist second stage to reduce cardiac stress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39</a:t>
            </a:fld>
            <a:endParaRPr lang="th-TH"/>
          </a:p>
        </p:txBody>
      </p:sp>
    </p:spTree>
    <p:extLst>
      <p:ext uri="{BB962C8B-B14F-4D97-AF65-F5344CB8AC3E}">
        <p14:creationId xmlns:p14="http://schemas.microsoft.com/office/powerpoint/2010/main" val="133051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moderate to severe PH </a:t>
            </a:r>
            <a:r>
              <a:rPr lang="en-US" dirty="0">
                <a:sym typeface="Wingdings" panose="05000000000000000000" pitchFamily="2" charset="2"/>
              </a:rPr>
              <a:t> spinal anesthesia is contraindication due to </a:t>
            </a:r>
            <a:r>
              <a:rPr lang="en-US" b="1" dirty="0">
                <a:sym typeface="Wingdings" panose="05000000000000000000" pitchFamily="2" charset="2"/>
              </a:rPr>
              <a:t>chance for abrupt alteration in SVR and preload </a:t>
            </a:r>
            <a:endParaRPr lang="th-TH" b="1" dirty="0"/>
          </a:p>
        </p:txBody>
      </p:sp>
      <p:sp>
        <p:nvSpPr>
          <p:cNvPr id="4" name="Slide Number Placeholder 3"/>
          <p:cNvSpPr>
            <a:spLocks noGrp="1"/>
          </p:cNvSpPr>
          <p:nvPr>
            <p:ph type="sldNum" sz="quarter" idx="10"/>
          </p:nvPr>
        </p:nvSpPr>
        <p:spPr/>
        <p:txBody>
          <a:bodyPr/>
          <a:lstStyle/>
          <a:p>
            <a:fld id="{A8D17E82-1449-4BAF-AD03-30841E737EEB}" type="slidenum">
              <a:rPr lang="th-TH" smtClean="0"/>
              <a:t>40</a:t>
            </a:fld>
            <a:endParaRPr lang="th-TH"/>
          </a:p>
        </p:txBody>
      </p:sp>
    </p:spTree>
    <p:extLst>
      <p:ext uri="{BB962C8B-B14F-4D97-AF65-F5344CB8AC3E}">
        <p14:creationId xmlns:p14="http://schemas.microsoft.com/office/powerpoint/2010/main" val="126418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Spinal anesthesia is contraindication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41</a:t>
            </a:fld>
            <a:endParaRPr lang="th-TH"/>
          </a:p>
        </p:txBody>
      </p:sp>
    </p:spTree>
    <p:extLst>
      <p:ext uri="{BB962C8B-B14F-4D97-AF65-F5344CB8AC3E}">
        <p14:creationId xmlns:p14="http://schemas.microsoft.com/office/powerpoint/2010/main" val="296549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1" dirty="0"/>
              <a:t>Minor decreases in SVR are preferable </a:t>
            </a:r>
            <a:r>
              <a:rPr lang="en-US" dirty="0"/>
              <a:t>to increases in SVR</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44</a:t>
            </a:fld>
            <a:endParaRPr lang="th-TH"/>
          </a:p>
        </p:txBody>
      </p:sp>
    </p:spTree>
    <p:extLst>
      <p:ext uri="{BB962C8B-B14F-4D97-AF65-F5344CB8AC3E}">
        <p14:creationId xmlns:p14="http://schemas.microsoft.com/office/powerpoint/2010/main" val="1452170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Avoid ketamine in most circumstances </a:t>
            </a:r>
            <a:r>
              <a:rPr lang="en-US" dirty="0">
                <a:sym typeface="Wingdings" panose="05000000000000000000" pitchFamily="2" charset="2"/>
              </a:rPr>
              <a:t> increase SVR , +- increase PVR , increase sympathetic outflow </a:t>
            </a:r>
            <a:endParaRPr lang="en-US" b="1" dirty="0">
              <a:solidFill>
                <a:schemeClr val="accent1"/>
              </a:solidFill>
            </a:endParaRPr>
          </a:p>
          <a:p>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45</a:t>
            </a:fld>
            <a:endParaRPr lang="th-TH"/>
          </a:p>
        </p:txBody>
      </p:sp>
    </p:spTree>
    <p:extLst>
      <p:ext uri="{BB962C8B-B14F-4D97-AF65-F5344CB8AC3E}">
        <p14:creationId xmlns:p14="http://schemas.microsoft.com/office/powerpoint/2010/main" val="285693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Heart rate, contractility, and other features do not play as important a role as they do not impact the flow dynamics the way that SVR and PVR do.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46</a:t>
            </a:fld>
            <a:endParaRPr lang="th-TH"/>
          </a:p>
        </p:txBody>
      </p:sp>
    </p:spTree>
    <p:extLst>
      <p:ext uri="{BB962C8B-B14F-4D97-AF65-F5344CB8AC3E}">
        <p14:creationId xmlns:p14="http://schemas.microsoft.com/office/powerpoint/2010/main" val="144727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t>For moderate to severe PH </a:t>
            </a:r>
            <a:r>
              <a:rPr lang="en-US" dirty="0">
                <a:sym typeface="Wingdings" panose="05000000000000000000" pitchFamily="2" charset="2"/>
              </a:rPr>
              <a:t> </a:t>
            </a:r>
            <a:r>
              <a:rPr lang="en-US" b="1" dirty="0">
                <a:solidFill>
                  <a:schemeClr val="accent1"/>
                </a:solidFill>
                <a:sym typeface="Wingdings" panose="05000000000000000000" pitchFamily="2" charset="2"/>
              </a:rPr>
              <a:t>spinal anesthesia is contraindication </a:t>
            </a:r>
            <a:r>
              <a:rPr lang="en-US" dirty="0">
                <a:sym typeface="Wingdings" panose="05000000000000000000" pitchFamily="2" charset="2"/>
              </a:rPr>
              <a:t>due to </a:t>
            </a:r>
            <a:r>
              <a:rPr lang="en-US" b="1" dirty="0">
                <a:sym typeface="Wingdings" panose="05000000000000000000" pitchFamily="2" charset="2"/>
              </a:rPr>
              <a:t>chance for abrupt alteration in SVR and preload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1" dirty="0">
                <a:sym typeface="Wingdings" panose="05000000000000000000" pitchFamily="2" charset="2"/>
              </a:rPr>
              <a:t>GA </a:t>
            </a:r>
            <a:r>
              <a:rPr lang="en-US" b="0" dirty="0">
                <a:sym typeface="Wingdings" panose="05000000000000000000" pitchFamily="2" charset="2"/>
              </a:rPr>
              <a:t>: hemodynamic compromise following induction  induction should be titrated slowly to effect </a:t>
            </a:r>
            <a:endParaRPr lang="th-TH" b="1" dirty="0"/>
          </a:p>
          <a:p>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47</a:t>
            </a:fld>
            <a:endParaRPr lang="th-TH"/>
          </a:p>
        </p:txBody>
      </p:sp>
    </p:spTree>
    <p:extLst>
      <p:ext uri="{BB962C8B-B14F-4D97-AF65-F5344CB8AC3E}">
        <p14:creationId xmlns:p14="http://schemas.microsoft.com/office/powerpoint/2010/main" val="120551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CO </a:t>
            </a:r>
            <a:r>
              <a:rPr lang="th-TH" dirty="0"/>
              <a:t>เพิ่มมากที่สุด </a:t>
            </a:r>
            <a:r>
              <a:rPr lang="en-US" dirty="0"/>
              <a:t>post partum period from blood volume from contract uterus </a:t>
            </a:r>
          </a:p>
          <a:p>
            <a:pPr marL="285750" indent="-285750">
              <a:buFontTx/>
              <a:buChar char="-"/>
            </a:pPr>
            <a:r>
              <a:rPr lang="en-US" dirty="0"/>
              <a:t>Normal CO = 4-8 l/min </a:t>
            </a:r>
          </a:p>
          <a:p>
            <a:pPr marL="285750" indent="-285750">
              <a:buFontTx/>
              <a:buChar char="-"/>
            </a:pPr>
            <a:r>
              <a:rPr lang="en-US" dirty="0" err="1"/>
              <a:t>Aortocarval</a:t>
            </a:r>
            <a:r>
              <a:rPr lang="en-US" dirty="0"/>
              <a:t> compression : supine hypotensive syndrome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21</a:t>
            </a:fld>
            <a:endParaRPr lang="th-TH"/>
          </a:p>
        </p:txBody>
      </p:sp>
    </p:spTree>
    <p:extLst>
      <p:ext uri="{BB962C8B-B14F-4D97-AF65-F5344CB8AC3E}">
        <p14:creationId xmlns:p14="http://schemas.microsoft.com/office/powerpoint/2010/main" val="291565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Dobutamine (ȕ1 agonist) or Milrinone (PDE III inhibitor) as IV inotropic therapy. Both agents should be </a:t>
            </a:r>
            <a:r>
              <a:rPr lang="en-US" b="1" dirty="0"/>
              <a:t>considered “</a:t>
            </a:r>
            <a:r>
              <a:rPr lang="en-US" b="1" dirty="0" err="1"/>
              <a:t>inodilators</a:t>
            </a:r>
            <a:r>
              <a:rPr lang="en-US" b="1" dirty="0"/>
              <a:t>” and may result in systemic vasodilation and hypotension</a:t>
            </a:r>
          </a:p>
          <a:p>
            <a:pPr marL="285750" indent="-285750">
              <a:buFontTx/>
              <a:buChar char="-"/>
            </a:pPr>
            <a:r>
              <a:rPr lang="en-US" b="1" dirty="0"/>
              <a:t>Inhaled prostacyclin has also been used intra-operatively either as continuous inhalational therapy (50 ng/kg/min) (11) or as an hourly inhaled bolus (50 mcg over 15 minutes</a:t>
            </a:r>
          </a:p>
        </p:txBody>
      </p:sp>
      <p:sp>
        <p:nvSpPr>
          <p:cNvPr id="4" name="Slide Number Placeholder 3"/>
          <p:cNvSpPr>
            <a:spLocks noGrp="1"/>
          </p:cNvSpPr>
          <p:nvPr>
            <p:ph type="sldNum" sz="quarter" idx="10"/>
          </p:nvPr>
        </p:nvSpPr>
        <p:spPr/>
        <p:txBody>
          <a:bodyPr/>
          <a:lstStyle/>
          <a:p>
            <a:fld id="{A8D17E82-1449-4BAF-AD03-30841E737EEB}" type="slidenum">
              <a:rPr lang="th-TH" smtClean="0"/>
              <a:t>48</a:t>
            </a:fld>
            <a:endParaRPr lang="th-TH"/>
          </a:p>
        </p:txBody>
      </p:sp>
    </p:spTree>
    <p:extLst>
      <p:ext uri="{BB962C8B-B14F-4D97-AF65-F5344CB8AC3E}">
        <p14:creationId xmlns:p14="http://schemas.microsoft.com/office/powerpoint/2010/main" val="1963855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Avoid catecholamine surge from pain </a:t>
            </a:r>
            <a:r>
              <a:rPr lang="en-US" dirty="0">
                <a:sym typeface="Wingdings" panose="05000000000000000000" pitchFamily="2" charset="2"/>
              </a:rPr>
              <a:t> CSE opioid in 1</a:t>
            </a:r>
            <a:r>
              <a:rPr lang="en-US" baseline="30000" dirty="0">
                <a:sym typeface="Wingdings" panose="05000000000000000000" pitchFamily="2" charset="2"/>
              </a:rPr>
              <a:t>st</a:t>
            </a:r>
            <a:r>
              <a:rPr lang="en-US" dirty="0">
                <a:sym typeface="Wingdings" panose="05000000000000000000" pitchFamily="2" charset="2"/>
              </a:rPr>
              <a:t> stage is ideal </a:t>
            </a:r>
          </a:p>
          <a:p>
            <a:pPr marL="285750" indent="-285750">
              <a:buFontTx/>
              <a:buChar char="-"/>
            </a:pP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54</a:t>
            </a:fld>
            <a:endParaRPr lang="th-TH"/>
          </a:p>
        </p:txBody>
      </p:sp>
    </p:spTree>
    <p:extLst>
      <p:ext uri="{BB962C8B-B14F-4D97-AF65-F5344CB8AC3E}">
        <p14:creationId xmlns:p14="http://schemas.microsoft.com/office/powerpoint/2010/main" val="420510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 significant number of complications occur 2-6 weeks postpartum.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59</a:t>
            </a:fld>
            <a:endParaRPr lang="th-TH"/>
          </a:p>
        </p:txBody>
      </p:sp>
    </p:spTree>
    <p:extLst>
      <p:ext uri="{BB962C8B-B14F-4D97-AF65-F5344CB8AC3E}">
        <p14:creationId xmlns:p14="http://schemas.microsoft.com/office/powerpoint/2010/main" val="74963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Mucosal </a:t>
            </a:r>
            <a:r>
              <a:rPr lang="th-TH" sz="1800" dirty="0"/>
              <a:t>บวม </a:t>
            </a:r>
            <a:r>
              <a:rPr lang="en-US" sz="1800" dirty="0"/>
              <a:t> vascularity </a:t>
            </a:r>
            <a:r>
              <a:rPr lang="th-TH" sz="1800" dirty="0"/>
              <a:t>เพิ่มมากขึ้น </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Hyperventilation </a:t>
            </a:r>
            <a:r>
              <a:rPr lang="en-US" sz="1800" dirty="0">
                <a:sym typeface="Wingdings" panose="05000000000000000000" pitchFamily="2" charset="2"/>
              </a:rPr>
              <a:t> maternal alkalosis  Fetal acidosis</a:t>
            </a:r>
          </a:p>
          <a:p>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22</a:t>
            </a:fld>
            <a:endParaRPr lang="th-TH"/>
          </a:p>
        </p:txBody>
      </p:sp>
    </p:spTree>
    <p:extLst>
      <p:ext uri="{BB962C8B-B14F-4D97-AF65-F5344CB8AC3E}">
        <p14:creationId xmlns:p14="http://schemas.microsoft.com/office/powerpoint/2010/main" val="429326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FRC decrease 20-30% ,  RV   decrease 20-25% , ERV decrease 15-20%</a:t>
            </a:r>
          </a:p>
          <a:p>
            <a:r>
              <a:rPr lang="en-US" dirty="0"/>
              <a:t>- Increase Tidal volume , increase RR Increase IRV,IC</a:t>
            </a:r>
          </a:p>
          <a:p>
            <a:pPr marL="285750" indent="-285750">
              <a:buFontTx/>
              <a:buChar char="-"/>
            </a:pPr>
            <a:endParaRPr lang="en-US" dirty="0"/>
          </a:p>
          <a:p>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23</a:t>
            </a:fld>
            <a:endParaRPr lang="th-TH"/>
          </a:p>
        </p:txBody>
      </p:sp>
    </p:spTree>
    <p:extLst>
      <p:ext uri="{BB962C8B-B14F-4D97-AF65-F5344CB8AC3E}">
        <p14:creationId xmlns:p14="http://schemas.microsoft.com/office/powerpoint/2010/main" val="124976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ผลจาก </a:t>
            </a:r>
            <a:r>
              <a:rPr lang="en-US" dirty="0"/>
              <a:t>progesterone </a:t>
            </a:r>
            <a:r>
              <a:rPr lang="en-US" dirty="0">
                <a:sym typeface="Wingdings" panose="05000000000000000000" pitchFamily="2" charset="2"/>
              </a:rPr>
              <a:t> delayed gastric emptying time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25</a:t>
            </a:fld>
            <a:endParaRPr lang="th-TH"/>
          </a:p>
        </p:txBody>
      </p:sp>
    </p:spTree>
    <p:extLst>
      <p:ext uri="{BB962C8B-B14F-4D97-AF65-F5344CB8AC3E}">
        <p14:creationId xmlns:p14="http://schemas.microsoft.com/office/powerpoint/2010/main" val="416877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decrease in 1</a:t>
            </a:r>
            <a:r>
              <a:rPr lang="en-US" baseline="30000" dirty="0"/>
              <a:t>st</a:t>
            </a:r>
            <a:r>
              <a:rPr lang="en-US" dirty="0"/>
              <a:t> </a:t>
            </a:r>
            <a:r>
              <a:rPr lang="en-US" dirty="0" err="1"/>
              <a:t>trimesther</a:t>
            </a:r>
            <a:r>
              <a:rPr lang="en-US" dirty="0"/>
              <a:t> </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26</a:t>
            </a:fld>
            <a:endParaRPr lang="th-TH"/>
          </a:p>
        </p:txBody>
      </p:sp>
    </p:spTree>
    <p:extLst>
      <p:ext uri="{BB962C8B-B14F-4D97-AF65-F5344CB8AC3E}">
        <p14:creationId xmlns:p14="http://schemas.microsoft.com/office/powerpoint/2010/main" val="11181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Ostium primum, which is a form of atrioventricular septal defect involving the mitral and tricuspid valves (canal defect</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27</a:t>
            </a:fld>
            <a:endParaRPr lang="th-TH"/>
          </a:p>
        </p:txBody>
      </p:sp>
    </p:spTree>
    <p:extLst>
      <p:ext uri="{BB962C8B-B14F-4D97-AF65-F5344CB8AC3E}">
        <p14:creationId xmlns:p14="http://schemas.microsoft.com/office/powerpoint/2010/main" val="28821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800" b="0" i="0" u="none" strike="noStrike" kern="1200" baseline="0" dirty="0" err="1">
                <a:solidFill>
                  <a:schemeClr val="tx1"/>
                </a:solidFill>
                <a:latin typeface="+mn-lt"/>
                <a:ea typeface="+mn-ea"/>
                <a:cs typeface="+mn-cs"/>
              </a:rPr>
              <a:t>Secundum</a:t>
            </a:r>
            <a:r>
              <a:rPr lang="en-US" sz="1800" b="0" i="0" u="none" strike="noStrike" kern="1200" baseline="0" dirty="0">
                <a:solidFill>
                  <a:schemeClr val="tx1"/>
                </a:solidFill>
                <a:latin typeface="+mn-lt"/>
                <a:ea typeface="+mn-ea"/>
                <a:cs typeface="+mn-cs"/>
              </a:rPr>
              <a:t> atrial septal defect located in the center of the interatrial septum.</a:t>
            </a:r>
          </a:p>
          <a:p>
            <a:pPr marL="285750" indent="-285750">
              <a:buFontTx/>
              <a:buChar char="-"/>
            </a:pPr>
            <a:r>
              <a:rPr lang="en-US" sz="1800" b="0" i="0" u="none" strike="noStrike" kern="1200" baseline="0" dirty="0">
                <a:solidFill>
                  <a:schemeClr val="tx1"/>
                </a:solidFill>
                <a:latin typeface="+mn-lt"/>
                <a:ea typeface="+mn-ea"/>
                <a:cs typeface="+mn-cs"/>
              </a:rPr>
              <a:t>Blood flow is along a </a:t>
            </a:r>
            <a:r>
              <a:rPr lang="en-US" sz="1800" b="1" i="0" u="none" strike="noStrike" kern="1200" baseline="0" dirty="0">
                <a:solidFill>
                  <a:schemeClr val="tx1"/>
                </a:solidFill>
                <a:latin typeface="+mn-lt"/>
                <a:ea typeface="+mn-ea"/>
                <a:cs typeface="+mn-cs"/>
              </a:rPr>
              <a:t>pressure gradient from the left atrium (LA) to the right atrium (RA). </a:t>
            </a:r>
          </a:p>
          <a:p>
            <a:pPr marL="285750" indent="-285750">
              <a:buFontTx/>
              <a:buChar char="-"/>
            </a:pPr>
            <a:r>
              <a:rPr lang="en-US" sz="1800" b="0" i="0" u="none" strike="noStrike" kern="1200" baseline="0" dirty="0">
                <a:solidFill>
                  <a:schemeClr val="tx1"/>
                </a:solidFill>
                <a:latin typeface="+mn-lt"/>
                <a:ea typeface="+mn-ea"/>
                <a:cs typeface="+mn-cs"/>
              </a:rPr>
              <a:t>The resulting </a:t>
            </a:r>
            <a:r>
              <a:rPr lang="en-US" sz="1800" b="1" i="0" u="none" strike="noStrike" kern="1200" baseline="0" dirty="0">
                <a:solidFill>
                  <a:schemeClr val="tx1"/>
                </a:solidFill>
                <a:latin typeface="+mn-lt"/>
                <a:ea typeface="+mn-ea"/>
                <a:cs typeface="+mn-cs"/>
              </a:rPr>
              <a:t>left-to-right intracardiac shunt </a:t>
            </a:r>
            <a:r>
              <a:rPr lang="en-US" sz="1800" b="0" i="0" u="none" strike="noStrike" kern="1200" baseline="0" dirty="0">
                <a:solidFill>
                  <a:schemeClr val="tx1"/>
                </a:solidFill>
                <a:latin typeface="+mn-lt"/>
                <a:ea typeface="+mn-ea"/>
                <a:cs typeface="+mn-cs"/>
              </a:rPr>
              <a:t>is associated with increased blood flow through the pulmonary artery (PA).</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28</a:t>
            </a:fld>
            <a:endParaRPr lang="th-TH"/>
          </a:p>
        </p:txBody>
      </p:sp>
    </p:spTree>
    <p:extLst>
      <p:ext uri="{BB962C8B-B14F-4D97-AF65-F5344CB8AC3E}">
        <p14:creationId xmlns:p14="http://schemas.microsoft.com/office/powerpoint/2010/main" val="7480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800" b="0" i="0" u="none" strike="noStrike" kern="1200" baseline="0" dirty="0">
                <a:solidFill>
                  <a:schemeClr val="tx1"/>
                </a:solidFill>
                <a:latin typeface="+mn-lt"/>
                <a:ea typeface="+mn-ea"/>
                <a:cs typeface="+mn-cs"/>
              </a:rPr>
              <a:t>A systolic ejection murmur audible in the second left intercostal space</a:t>
            </a:r>
          </a:p>
          <a:p>
            <a:pPr marL="285750" indent="-285750">
              <a:buFontTx/>
              <a:buChar char="-"/>
            </a:pPr>
            <a:r>
              <a:rPr lang="en-US" sz="1800" b="0" i="0" u="none" strike="noStrike" kern="1200" baseline="0" dirty="0">
                <a:solidFill>
                  <a:schemeClr val="tx1"/>
                </a:solidFill>
                <a:latin typeface="+mn-lt"/>
                <a:ea typeface="+mn-ea"/>
                <a:cs typeface="+mn-cs"/>
              </a:rPr>
              <a:t>A small defect with </a:t>
            </a:r>
            <a:r>
              <a:rPr lang="en-US" sz="1800" b="1" i="0" u="none" strike="noStrike" kern="1200" baseline="0" dirty="0">
                <a:solidFill>
                  <a:schemeClr val="tx1"/>
                </a:solidFill>
                <a:latin typeface="+mn-lt"/>
                <a:ea typeface="+mn-ea"/>
                <a:cs typeface="+mn-cs"/>
              </a:rPr>
              <a:t>minimal right-to-left shunting </a:t>
            </a:r>
            <a:r>
              <a:rPr lang="en-US" sz="1800" b="0" i="0" u="none" strike="noStrike" kern="1200" baseline="0" dirty="0">
                <a:solidFill>
                  <a:schemeClr val="tx1"/>
                </a:solidFill>
                <a:latin typeface="+mn-lt"/>
                <a:ea typeface="+mn-ea"/>
                <a:cs typeface="+mn-cs"/>
              </a:rPr>
              <a:t>(ratio of pulmonary flow to systemic flow is &lt;1.5) usually causes no symptoms and therefore does not require closure.  </a:t>
            </a:r>
          </a:p>
          <a:p>
            <a:r>
              <a:rPr lang="en-US" sz="1800" b="0" i="0" u="none" strike="noStrike" kern="1200" baseline="0" dirty="0">
                <a:solidFill>
                  <a:schemeClr val="tx1"/>
                </a:solidFill>
                <a:latin typeface="+mn-lt"/>
                <a:ea typeface="+mn-ea"/>
                <a:cs typeface="+mn-cs"/>
              </a:rPr>
              <a:t>- When pulmonary blood flow is 1.5 times the systemic blood flow, the ASD should be closed either percutaneously via cardiac catheterization or surgically with open sternotomy and cardiopulmonary bypass to prevent right ventricular dysfunction and irreversible pulmonary hypertension</a:t>
            </a:r>
            <a:endParaRPr lang="th-TH" dirty="0"/>
          </a:p>
        </p:txBody>
      </p:sp>
      <p:sp>
        <p:nvSpPr>
          <p:cNvPr id="4" name="Slide Number Placeholder 3"/>
          <p:cNvSpPr>
            <a:spLocks noGrp="1"/>
          </p:cNvSpPr>
          <p:nvPr>
            <p:ph type="sldNum" sz="quarter" idx="10"/>
          </p:nvPr>
        </p:nvSpPr>
        <p:spPr/>
        <p:txBody>
          <a:bodyPr/>
          <a:lstStyle/>
          <a:p>
            <a:fld id="{A8D17E82-1449-4BAF-AD03-30841E737EEB}" type="slidenum">
              <a:rPr lang="th-TH" smtClean="0"/>
              <a:t>31</a:t>
            </a:fld>
            <a:endParaRPr lang="th-TH"/>
          </a:p>
        </p:txBody>
      </p:sp>
    </p:spTree>
    <p:extLst>
      <p:ext uri="{BB962C8B-B14F-4D97-AF65-F5344CB8AC3E}">
        <p14:creationId xmlns:p14="http://schemas.microsoft.com/office/powerpoint/2010/main" val="6541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82C34-BAC5-491C-A718-E8B9EEB92A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04018D84-A3BF-4344-9565-2F1A2DF4DC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16E8D1B0-0657-4A03-ADC6-B9E09B672538}"/>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C3D5ED1C-59FE-463A-B393-59CD0D0A80E6}"/>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ABF3C7C0-8554-474D-A2F5-1651DDF32F70}"/>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29076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6459D-9556-4719-9532-9F8E37FD54A4}"/>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915D09EA-FE11-4278-A784-378DE8F7A3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4EF74CD3-4002-44D0-9F52-03172D116AD3}"/>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163DD3E4-A202-409F-9357-9D0F6E2E6E61}"/>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32EEE07C-7740-4EBC-9B0C-51237F35B6E3}"/>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8846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D8B3A-19C2-406C-A919-C3884DA5B9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E6C4ECB2-C5EC-42E1-9291-132207E334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EB1728DA-696B-4EA9-B506-EC4F791A783D}"/>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81F64818-091F-4935-A53A-FD04806DDC22}"/>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D120DEB7-B061-41CF-9B54-224D304A8EF8}"/>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306417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835F-23C1-4188-A28B-4C1EE150AC1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702814B6-3C79-4525-93C9-28F01309A0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89FAA91-5DF7-4AC7-A1C1-A121D98E92A2}"/>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7405D88B-8C43-484C-90D5-62E462F2A23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F55EE9C3-D95C-45B5-A78B-6F6E6C19C7D8}"/>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9915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D13A-A5C0-444B-A4E2-B1395FE59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5C1B6F21-FD79-4491-BD18-D021CE7CF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10AF82-DF53-4FE6-B6F1-83EC8BF6EE70}"/>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C507E944-A011-4761-809F-8473EFD290E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1054E77B-F55A-49A2-945E-B76AAD0E6976}"/>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684562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76DB-1FA9-4DF8-86FE-B7B213E18D8A}"/>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D764E0AD-13C2-42B1-BEFF-08CD6CAED4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0B51FA45-917F-4889-805F-3129AE8F50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BE74BBE5-589B-47A8-B42B-83AC9A429409}"/>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6" name="Footer Placeholder 5">
            <a:extLst>
              <a:ext uri="{FF2B5EF4-FFF2-40B4-BE49-F238E27FC236}">
                <a16:creationId xmlns:a16="http://schemas.microsoft.com/office/drawing/2014/main" id="{66579108-895F-4E55-AE7B-38A8BB254085}"/>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DC8E0C19-507F-4B69-A0D1-600274EEA00C}"/>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144622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E515-AC02-44A1-9878-84A60FDF5DAB}"/>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EC667459-A085-4F01-8D77-50F10100B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A34293-FC0D-4C3D-BC54-7E3407A99C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804E698-AD11-4F0B-9A87-B900DEBBFB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B95C2F-354A-40FA-B908-7FF455977B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A1F6721B-6B35-4C3E-ADD8-37ECA197DA0C}"/>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8" name="Footer Placeholder 7">
            <a:extLst>
              <a:ext uri="{FF2B5EF4-FFF2-40B4-BE49-F238E27FC236}">
                <a16:creationId xmlns:a16="http://schemas.microsoft.com/office/drawing/2014/main" id="{5D9CB5D1-CEF8-4B9A-8F9C-1985EB65BD17}"/>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E677CB0B-F601-4F9B-B425-0867790247AE}"/>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14303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CE18-EBC7-4F37-AFBB-FD3C84B05667}"/>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9D84E7AF-FFB4-4FE7-B381-0D2DE58995DB}"/>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4" name="Footer Placeholder 3">
            <a:extLst>
              <a:ext uri="{FF2B5EF4-FFF2-40B4-BE49-F238E27FC236}">
                <a16:creationId xmlns:a16="http://schemas.microsoft.com/office/drawing/2014/main" id="{F4F59B7C-5A70-4A05-B78A-64E327D024DB}"/>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CBC2201A-29B8-40FD-B40F-CB20D6BE1A30}"/>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84025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5A858-0260-4DAD-AAFB-55C88F251E02}"/>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3" name="Footer Placeholder 2">
            <a:extLst>
              <a:ext uri="{FF2B5EF4-FFF2-40B4-BE49-F238E27FC236}">
                <a16:creationId xmlns:a16="http://schemas.microsoft.com/office/drawing/2014/main" id="{51F6029F-EC89-47FC-8E82-E33593EA1956}"/>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62376491-CBAB-4B3F-9657-A4650649E404}"/>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115909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ACAD-7136-4510-ABF4-D0D81CF7D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A5BA5744-FEAE-4F0E-AB4E-A9E2A68E4A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DDFAC2F1-6B6A-4AA8-8F17-60F95B51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9F8CFF-07F6-4154-96CA-2F9ED92A073D}"/>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6" name="Footer Placeholder 5">
            <a:extLst>
              <a:ext uri="{FF2B5EF4-FFF2-40B4-BE49-F238E27FC236}">
                <a16:creationId xmlns:a16="http://schemas.microsoft.com/office/drawing/2014/main" id="{3D4A4A4B-39DE-4D55-8CE2-2E2162707019}"/>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DC1647A3-832A-416D-A2E6-3919C761D48D}"/>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4212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A8F9-7EA0-4C98-89C0-1CFF79192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6B165497-99DD-4483-A304-A20D0C4CB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49C62E00-2688-4C57-BAD8-25E830F11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8059B1-BB26-4577-BE84-346AE31AB68D}"/>
              </a:ext>
            </a:extLst>
          </p:cNvPr>
          <p:cNvSpPr>
            <a:spLocks noGrp="1"/>
          </p:cNvSpPr>
          <p:nvPr>
            <p:ph type="dt" sz="half" idx="10"/>
          </p:nvPr>
        </p:nvSpPr>
        <p:spPr/>
        <p:txBody>
          <a:bodyPr/>
          <a:lstStyle/>
          <a:p>
            <a:fld id="{2CE5A1F1-28E6-469B-82F8-6DA364580E87}" type="datetimeFigureOut">
              <a:rPr lang="th-TH" smtClean="0"/>
              <a:t>06/08/61</a:t>
            </a:fld>
            <a:endParaRPr lang="th-TH"/>
          </a:p>
        </p:txBody>
      </p:sp>
      <p:sp>
        <p:nvSpPr>
          <p:cNvPr id="6" name="Footer Placeholder 5">
            <a:extLst>
              <a:ext uri="{FF2B5EF4-FFF2-40B4-BE49-F238E27FC236}">
                <a16:creationId xmlns:a16="http://schemas.microsoft.com/office/drawing/2014/main" id="{151CAD9A-798A-4AE5-BB07-504DDDD091C9}"/>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D46021F9-2175-437A-AD36-3608AAD6793D}"/>
              </a:ext>
            </a:extLst>
          </p:cNvPr>
          <p:cNvSpPr>
            <a:spLocks noGrp="1"/>
          </p:cNvSpPr>
          <p:nvPr>
            <p:ph type="sldNum" sz="quarter" idx="12"/>
          </p:nvPr>
        </p:nvSpPr>
        <p:spPr/>
        <p:txBody>
          <a:bodyPr/>
          <a:lstStyle/>
          <a:p>
            <a:fld id="{A430652B-5808-4287-97C4-35C6D6236198}" type="slidenum">
              <a:rPr lang="th-TH" smtClean="0"/>
              <a:t>‹#›</a:t>
            </a:fld>
            <a:endParaRPr lang="th-TH"/>
          </a:p>
        </p:txBody>
      </p:sp>
    </p:spTree>
    <p:extLst>
      <p:ext uri="{BB962C8B-B14F-4D97-AF65-F5344CB8AC3E}">
        <p14:creationId xmlns:p14="http://schemas.microsoft.com/office/powerpoint/2010/main" val="223991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19FFAF-C7E7-4C53-84BF-FBD347422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BD96B42B-21B4-4C88-A207-1475958D4B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EC59B8CD-4337-47DA-8E05-B07A309D67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5A1F1-28E6-469B-82F8-6DA364580E87}" type="datetimeFigureOut">
              <a:rPr lang="th-TH" smtClean="0"/>
              <a:t>06/08/61</a:t>
            </a:fld>
            <a:endParaRPr lang="th-TH"/>
          </a:p>
        </p:txBody>
      </p:sp>
      <p:sp>
        <p:nvSpPr>
          <p:cNvPr id="5" name="Footer Placeholder 4">
            <a:extLst>
              <a:ext uri="{FF2B5EF4-FFF2-40B4-BE49-F238E27FC236}">
                <a16:creationId xmlns:a16="http://schemas.microsoft.com/office/drawing/2014/main" id="{53E45AD3-5D23-4EEE-9B2C-23E883861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45A7FEE3-4953-4FB9-AAFB-17E61CEE8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0652B-5808-4287-97C4-35C6D6236198}" type="slidenum">
              <a:rPr lang="th-TH" smtClean="0"/>
              <a:t>‹#›</a:t>
            </a:fld>
            <a:endParaRPr lang="th-TH"/>
          </a:p>
        </p:txBody>
      </p:sp>
    </p:spTree>
    <p:extLst>
      <p:ext uri="{BB962C8B-B14F-4D97-AF65-F5344CB8AC3E}">
        <p14:creationId xmlns:p14="http://schemas.microsoft.com/office/powerpoint/2010/main" val="1349335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82901-09E1-4FAC-84ED-7FA39141A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7757"/>
            <a:ext cx="4706911" cy="2640243"/>
          </a:xfrm>
          <a:prstGeom prst="rect">
            <a:avLst/>
          </a:prstGeom>
        </p:spPr>
      </p:pic>
      <p:sp>
        <p:nvSpPr>
          <p:cNvPr id="3" name="Subtitle 2">
            <a:extLst>
              <a:ext uri="{FF2B5EF4-FFF2-40B4-BE49-F238E27FC236}">
                <a16:creationId xmlns:a16="http://schemas.microsoft.com/office/drawing/2014/main" id="{39E92F20-E528-479D-86F4-4C3C9629F10C}"/>
              </a:ext>
            </a:extLst>
          </p:cNvPr>
          <p:cNvSpPr>
            <a:spLocks noGrp="1"/>
          </p:cNvSpPr>
          <p:nvPr>
            <p:ph type="subTitle" idx="1"/>
          </p:nvPr>
        </p:nvSpPr>
        <p:spPr>
          <a:xfrm>
            <a:off x="6280879" y="5711252"/>
            <a:ext cx="5726241" cy="958095"/>
          </a:xfrm>
          <a:solidFill>
            <a:schemeClr val="accent2">
              <a:lumMod val="40000"/>
              <a:lumOff val="60000"/>
            </a:schemeClr>
          </a:solidFill>
          <a:ln w="57150">
            <a:solidFill>
              <a:schemeClr val="accent2">
                <a:lumMod val="75000"/>
              </a:schemeClr>
            </a:solidFill>
          </a:ln>
        </p:spPr>
        <p:txBody>
          <a:bodyPr>
            <a:normAutofit lnSpcReduction="10000"/>
          </a:bodyPr>
          <a:lstStyle/>
          <a:p>
            <a:r>
              <a:rPr lang="en-US" sz="2800" b="1" dirty="0"/>
              <a:t>R3. </a:t>
            </a:r>
            <a:r>
              <a:rPr lang="en-US" sz="2800" b="1" dirty="0" err="1"/>
              <a:t>Jutamas</a:t>
            </a:r>
            <a:r>
              <a:rPr lang="en-US" sz="2800" b="1" dirty="0"/>
              <a:t> </a:t>
            </a:r>
            <a:r>
              <a:rPr lang="en-US" sz="2800" b="1" dirty="0" err="1"/>
              <a:t>Srisung</a:t>
            </a:r>
            <a:r>
              <a:rPr lang="en-US" sz="2800" b="1" dirty="0"/>
              <a:t> </a:t>
            </a:r>
          </a:p>
          <a:p>
            <a:r>
              <a:rPr lang="en-US" sz="2800" b="1" dirty="0"/>
              <a:t>Advisor : </a:t>
            </a:r>
            <a:r>
              <a:rPr lang="en-US" sz="2800" b="1" dirty="0" err="1"/>
              <a:t>Lt.Col</a:t>
            </a:r>
            <a:r>
              <a:rPr lang="en-US" sz="2800" b="1" dirty="0"/>
              <a:t>. </a:t>
            </a:r>
            <a:r>
              <a:rPr lang="en-US" sz="2800" b="1" dirty="0" err="1"/>
              <a:t>Sithapan</a:t>
            </a:r>
            <a:r>
              <a:rPr lang="en-US" sz="2800" b="1" dirty="0"/>
              <a:t> </a:t>
            </a:r>
            <a:r>
              <a:rPr lang="en-US" sz="2800" b="1" dirty="0" err="1"/>
              <a:t>Munjupong</a:t>
            </a:r>
            <a:r>
              <a:rPr lang="en-US" sz="2800" b="1" dirty="0"/>
              <a:t> </a:t>
            </a:r>
            <a:endParaRPr lang="th-TH" sz="2800" b="1" dirty="0"/>
          </a:p>
        </p:txBody>
      </p:sp>
      <p:sp>
        <p:nvSpPr>
          <p:cNvPr id="4" name="TextBox 3">
            <a:extLst>
              <a:ext uri="{FF2B5EF4-FFF2-40B4-BE49-F238E27FC236}">
                <a16:creationId xmlns:a16="http://schemas.microsoft.com/office/drawing/2014/main" id="{209F98BC-FCB2-4392-B16D-1D2F6BB2DD31}"/>
              </a:ext>
            </a:extLst>
          </p:cNvPr>
          <p:cNvSpPr txBox="1"/>
          <p:nvPr/>
        </p:nvSpPr>
        <p:spPr>
          <a:xfrm>
            <a:off x="2843133" y="537785"/>
            <a:ext cx="6750571" cy="1107996"/>
          </a:xfrm>
          <a:prstGeom prst="rect">
            <a:avLst/>
          </a:prstGeom>
          <a:solidFill>
            <a:schemeClr val="accent1">
              <a:lumMod val="60000"/>
              <a:lumOff val="40000"/>
            </a:schemeClr>
          </a:solidFill>
          <a:ln w="57150">
            <a:solidFill>
              <a:schemeClr val="accent1">
                <a:lumMod val="75000"/>
              </a:schemeClr>
            </a:solidFill>
          </a:ln>
        </p:spPr>
        <p:txBody>
          <a:bodyPr wrap="square" rtlCol="0">
            <a:spAutoFit/>
          </a:bodyPr>
          <a:lstStyle/>
          <a:p>
            <a:pPr algn="ctr"/>
            <a:r>
              <a:rPr lang="en-US" sz="6600" b="1" dirty="0">
                <a:effectLst>
                  <a:outerShdw blurRad="38100" dist="38100" dir="2700000" algn="tl">
                    <a:srgbClr val="000000">
                      <a:alpha val="43137"/>
                    </a:srgbClr>
                  </a:outerShdw>
                </a:effectLst>
              </a:rPr>
              <a:t>Interesting case </a:t>
            </a:r>
            <a:endParaRPr lang="th-TH" sz="6600"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59FE77BE-27D4-40A3-B41A-55B86B3912F9}"/>
              </a:ext>
            </a:extLst>
          </p:cNvPr>
          <p:cNvSpPr txBox="1"/>
          <p:nvPr/>
        </p:nvSpPr>
        <p:spPr>
          <a:xfrm>
            <a:off x="2173573" y="2424527"/>
            <a:ext cx="8799226" cy="1569660"/>
          </a:xfrm>
          <a:prstGeom prst="rect">
            <a:avLst/>
          </a:prstGeom>
          <a:solidFill>
            <a:schemeClr val="accent1">
              <a:lumMod val="40000"/>
              <a:lumOff val="60000"/>
            </a:schemeClr>
          </a:solidFill>
          <a:ln w="38100">
            <a:solidFill>
              <a:srgbClr val="002060"/>
            </a:solidFill>
          </a:ln>
        </p:spPr>
        <p:txBody>
          <a:bodyPr wrap="square" rtlCol="0">
            <a:spAutoFit/>
          </a:bodyPr>
          <a:lstStyle/>
          <a:p>
            <a:r>
              <a:rPr lang="en-US" sz="3200" b="1" dirty="0">
                <a:effectLst>
                  <a:outerShdw blurRad="38100" dist="38100" dir="2700000" algn="tl">
                    <a:srgbClr val="000000">
                      <a:alpha val="43137"/>
                    </a:srgbClr>
                  </a:outerShdw>
                </a:effectLst>
              </a:rPr>
              <a:t>Diagnosis : </a:t>
            </a:r>
            <a:r>
              <a:rPr lang="en-US" sz="3200" b="1" dirty="0"/>
              <a:t>G3P1011 GA 37 </a:t>
            </a:r>
            <a:r>
              <a:rPr lang="en-US" sz="3200" b="1" dirty="0" err="1"/>
              <a:t>wk</a:t>
            </a:r>
            <a:r>
              <a:rPr lang="en-US" sz="3200" b="1" dirty="0"/>
              <a:t> with ASD </a:t>
            </a:r>
            <a:r>
              <a:rPr lang="en-US" sz="3200" b="1" dirty="0" err="1"/>
              <a:t>secondum</a:t>
            </a:r>
            <a:r>
              <a:rPr lang="en-US" sz="3200" b="1" dirty="0"/>
              <a:t> </a:t>
            </a:r>
          </a:p>
          <a:p>
            <a:r>
              <a:rPr lang="en-US" sz="3200" b="1" dirty="0"/>
              <a:t>(Lt to Rt shunt) with pulmonary hypertension</a:t>
            </a:r>
          </a:p>
          <a:p>
            <a:pPr algn="ctr"/>
            <a:r>
              <a:rPr lang="en-US" sz="3200" b="1" dirty="0">
                <a:solidFill>
                  <a:srgbClr val="002060"/>
                </a:solidFill>
                <a:effectLst>
                  <a:outerShdw blurRad="38100" dist="38100" dir="2700000" algn="tl">
                    <a:srgbClr val="000000">
                      <a:alpha val="43137"/>
                    </a:srgbClr>
                  </a:outerShdw>
                </a:effectLst>
              </a:rPr>
              <a:t>Operation : </a:t>
            </a:r>
            <a:r>
              <a:rPr lang="en-US" sz="3200" b="1" dirty="0">
                <a:solidFill>
                  <a:srgbClr val="002060"/>
                </a:solidFill>
              </a:rPr>
              <a:t>cesarean section </a:t>
            </a:r>
            <a:endParaRPr lang="th-TH" sz="32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575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AB0A1-B363-4B66-B2CE-9B8E5369DFB1}"/>
              </a:ext>
            </a:extLst>
          </p:cNvPr>
          <p:cNvSpPr>
            <a:spLocks noGrp="1"/>
          </p:cNvSpPr>
          <p:nvPr>
            <p:ph idx="1"/>
          </p:nvPr>
        </p:nvSpPr>
        <p:spPr>
          <a:xfrm>
            <a:off x="838200" y="2021616"/>
            <a:ext cx="10515600" cy="4351338"/>
          </a:xfrm>
        </p:spPr>
        <p:txBody>
          <a:bodyPr>
            <a:noAutofit/>
          </a:bodyPr>
          <a:lstStyle/>
          <a:p>
            <a:pPr>
              <a:lnSpc>
                <a:spcPct val="80000"/>
              </a:lnSpc>
              <a:defRPr/>
            </a:pPr>
            <a:r>
              <a:rPr lang="en-US" altLang="th-TH" sz="3200" b="1" dirty="0">
                <a:cs typeface="Tahoma" panose="020B0604030504040204" pitchFamily="34" charset="0"/>
              </a:rPr>
              <a:t>Respiratory : </a:t>
            </a:r>
            <a:r>
              <a:rPr lang="en-US" sz="3200" dirty="0"/>
              <a:t>clear, equal breath sound, no adventitious sound</a:t>
            </a:r>
            <a:endParaRPr lang="en-US" altLang="th-TH" sz="3200" b="1" dirty="0">
              <a:cs typeface="Tahoma" panose="020B0604030504040204" pitchFamily="34" charset="0"/>
            </a:endParaRPr>
          </a:p>
          <a:p>
            <a:pPr>
              <a:lnSpc>
                <a:spcPct val="80000"/>
              </a:lnSpc>
              <a:defRPr/>
            </a:pPr>
            <a:r>
              <a:rPr lang="en-US" altLang="th-TH" sz="3200" b="1" dirty="0">
                <a:cs typeface="Tahoma" panose="020B0604030504040204" pitchFamily="34" charset="0"/>
              </a:rPr>
              <a:t>CVS</a:t>
            </a:r>
            <a:r>
              <a:rPr lang="en-US" altLang="th-TH" sz="3200" dirty="0">
                <a:cs typeface="Tahoma" panose="020B0604030504040204" pitchFamily="34" charset="0"/>
              </a:rPr>
              <a:t> : </a:t>
            </a:r>
            <a:r>
              <a:rPr lang="en-US" altLang="th-TH" sz="3200" dirty="0">
                <a:solidFill>
                  <a:srgbClr val="C00000"/>
                </a:solidFill>
                <a:cs typeface="Tahoma" panose="020B0604030504040204" pitchFamily="34" charset="0"/>
              </a:rPr>
              <a:t>systolic ejection murmur grade III at LUPSB , load P2 , pulse full regular , CVP 3 cm above sternal angle </a:t>
            </a:r>
          </a:p>
          <a:p>
            <a:pPr>
              <a:lnSpc>
                <a:spcPct val="80000"/>
              </a:lnSpc>
              <a:defRPr/>
            </a:pPr>
            <a:r>
              <a:rPr lang="en-US" altLang="th-TH" sz="3200" b="1" dirty="0"/>
              <a:t>Abdomen</a:t>
            </a:r>
            <a:r>
              <a:rPr lang="en-US" altLang="th-TH" sz="3200" b="1" dirty="0">
                <a:solidFill>
                  <a:srgbClr val="FFFF00"/>
                </a:solidFill>
              </a:rPr>
              <a:t> </a:t>
            </a:r>
            <a:r>
              <a:rPr lang="en-US" altLang="th-TH" sz="3200" dirty="0"/>
              <a:t>: uterus size 37 cm from pubic symphysis , </a:t>
            </a:r>
          </a:p>
          <a:p>
            <a:pPr marL="0" indent="0">
              <a:lnSpc>
                <a:spcPct val="80000"/>
              </a:lnSpc>
              <a:buNone/>
              <a:defRPr/>
            </a:pPr>
            <a:r>
              <a:rPr lang="en-US" altLang="th-TH" sz="3200" dirty="0"/>
              <a:t>uterine contraction : interval 30 second , duration 3 minutes , </a:t>
            </a:r>
          </a:p>
          <a:p>
            <a:pPr marL="0" indent="0">
              <a:lnSpc>
                <a:spcPct val="80000"/>
              </a:lnSpc>
              <a:buNone/>
              <a:defRPr/>
            </a:pPr>
            <a:r>
              <a:rPr lang="en-US" altLang="th-TH" sz="3200" dirty="0"/>
              <a:t>moderate intensity </a:t>
            </a:r>
            <a:endParaRPr lang="en-US" altLang="th-TH" sz="3200" b="1" dirty="0">
              <a:cs typeface="Tahoma" pitchFamily="34" charset="0"/>
            </a:endParaRPr>
          </a:p>
          <a:p>
            <a:pPr>
              <a:lnSpc>
                <a:spcPct val="80000"/>
              </a:lnSpc>
              <a:defRPr/>
            </a:pPr>
            <a:r>
              <a:rPr lang="en-US" altLang="th-TH" sz="3200" b="1" dirty="0">
                <a:cs typeface="Tahoma" pitchFamily="34" charset="0"/>
              </a:rPr>
              <a:t>Ext</a:t>
            </a:r>
            <a:r>
              <a:rPr lang="en-US" altLang="th-TH" sz="3200" dirty="0">
                <a:cs typeface="Tahoma" pitchFamily="34" charset="0"/>
              </a:rPr>
              <a:t> : pitting edema 1+</a:t>
            </a:r>
          </a:p>
          <a:p>
            <a:pPr>
              <a:lnSpc>
                <a:spcPct val="80000"/>
              </a:lnSpc>
              <a:defRPr/>
            </a:pPr>
            <a:r>
              <a:rPr lang="en-US" sz="3200" b="1" dirty="0"/>
              <a:t>Neuro</a:t>
            </a:r>
            <a:r>
              <a:rPr lang="en-US" sz="3200" dirty="0"/>
              <a:t> : E4V5M6, motor grade 5 all, sensory intact </a:t>
            </a:r>
            <a:endParaRPr lang="th-TH" sz="3200" dirty="0"/>
          </a:p>
          <a:p>
            <a:pPr>
              <a:lnSpc>
                <a:spcPct val="80000"/>
              </a:lnSpc>
              <a:defRPr/>
            </a:pPr>
            <a:endParaRPr lang="en-US" altLang="th-TH" sz="3200" dirty="0">
              <a:cs typeface="Tahoma" pitchFamily="34" charset="0"/>
            </a:endParaRPr>
          </a:p>
          <a:p>
            <a:pPr>
              <a:lnSpc>
                <a:spcPct val="80000"/>
              </a:lnSpc>
              <a:defRPr/>
            </a:pPr>
            <a:endParaRPr lang="en-US" altLang="th-TH" sz="3200" dirty="0">
              <a:cs typeface="Tahoma" pitchFamily="34" charset="0"/>
            </a:endParaRPr>
          </a:p>
          <a:p>
            <a:endParaRPr lang="en-US" altLang="th-TH" sz="3200" dirty="0">
              <a:cs typeface="Tahoma" pitchFamily="34" charset="0"/>
            </a:endParaRPr>
          </a:p>
          <a:p>
            <a:endParaRPr lang="th-TH" sz="3200" dirty="0"/>
          </a:p>
        </p:txBody>
      </p:sp>
      <p:sp>
        <p:nvSpPr>
          <p:cNvPr id="4" name="Title 1">
            <a:extLst>
              <a:ext uri="{FF2B5EF4-FFF2-40B4-BE49-F238E27FC236}">
                <a16:creationId xmlns:a16="http://schemas.microsoft.com/office/drawing/2014/main" id="{BD7286E3-B946-4960-A774-9E646F8C48B3}"/>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Physical examination</a:t>
            </a:r>
            <a:endParaRPr lang="th-TH" sz="6000" dirty="0"/>
          </a:p>
        </p:txBody>
      </p:sp>
    </p:spTree>
    <p:extLst>
      <p:ext uri="{BB962C8B-B14F-4D97-AF65-F5344CB8AC3E}">
        <p14:creationId xmlns:p14="http://schemas.microsoft.com/office/powerpoint/2010/main" val="112137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C244F1-3D08-465C-8B91-98556B61E82A}"/>
              </a:ext>
            </a:extLst>
          </p:cNvPr>
          <p:cNvSpPr>
            <a:spLocks noGrp="1"/>
          </p:cNvSpPr>
          <p:nvPr>
            <p:ph idx="1"/>
          </p:nvPr>
        </p:nvSpPr>
        <p:spPr>
          <a:xfrm>
            <a:off x="2773179" y="1832547"/>
            <a:ext cx="7150309" cy="3192905"/>
          </a:xfrm>
          <a:solidFill>
            <a:schemeClr val="accent1">
              <a:lumMod val="40000"/>
              <a:lumOff val="60000"/>
            </a:schemeClr>
          </a:solidFill>
          <a:ln w="57150">
            <a:solidFill>
              <a:schemeClr val="accent1">
                <a:lumMod val="75000"/>
              </a:schemeClr>
            </a:solidFill>
          </a:ln>
        </p:spPr>
        <p:txBody>
          <a:bodyPr>
            <a:normAutofit/>
          </a:bodyPr>
          <a:lstStyle/>
          <a:p>
            <a:pPr marL="0" indent="0" algn="ctr">
              <a:buNone/>
            </a:pPr>
            <a:endParaRPr lang="en-US" sz="6000" b="1" dirty="0">
              <a:effectLst>
                <a:outerShdw blurRad="38100" dist="38100" dir="2700000" algn="tl">
                  <a:srgbClr val="000000">
                    <a:alpha val="43137"/>
                  </a:srgbClr>
                </a:outerShdw>
              </a:effectLst>
            </a:endParaRPr>
          </a:p>
          <a:p>
            <a:pPr marL="0" indent="0" algn="ctr">
              <a:buNone/>
            </a:pPr>
            <a:r>
              <a:rPr lang="en-US" sz="6000" b="1" dirty="0">
                <a:effectLst>
                  <a:outerShdw blurRad="38100" dist="38100" dir="2700000" algn="tl">
                    <a:srgbClr val="000000">
                      <a:alpha val="43137"/>
                    </a:srgbClr>
                  </a:outerShdw>
                </a:effectLst>
              </a:rPr>
              <a:t>Investigation</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R1</a:t>
            </a:r>
            <a:endParaRPr lang="th-TH" sz="6000" dirty="0"/>
          </a:p>
        </p:txBody>
      </p:sp>
    </p:spTree>
    <p:extLst>
      <p:ext uri="{BB962C8B-B14F-4D97-AF65-F5344CB8AC3E}">
        <p14:creationId xmlns:p14="http://schemas.microsoft.com/office/powerpoint/2010/main" val="147523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36AF-8AC1-4AFF-A0D5-DDD1E67F2333}"/>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Investigation</a:t>
            </a:r>
            <a:endParaRPr lang="th-TH" sz="6000" dirty="0"/>
          </a:p>
        </p:txBody>
      </p:sp>
      <p:sp>
        <p:nvSpPr>
          <p:cNvPr id="3" name="Content Placeholder 2">
            <a:extLst>
              <a:ext uri="{FF2B5EF4-FFF2-40B4-BE49-F238E27FC236}">
                <a16:creationId xmlns:a16="http://schemas.microsoft.com/office/drawing/2014/main" id="{DA1CC9E9-A209-4D5C-A369-D706FDE9C804}"/>
              </a:ext>
            </a:extLst>
          </p:cNvPr>
          <p:cNvSpPr>
            <a:spLocks noGrp="1"/>
          </p:cNvSpPr>
          <p:nvPr>
            <p:ph idx="1"/>
          </p:nvPr>
        </p:nvSpPr>
        <p:spPr>
          <a:xfrm>
            <a:off x="838200" y="2141537"/>
            <a:ext cx="10515600" cy="4351338"/>
          </a:xfrm>
        </p:spPr>
        <p:txBody>
          <a:bodyPr>
            <a:normAutofit/>
          </a:bodyPr>
          <a:lstStyle/>
          <a:p>
            <a:r>
              <a:rPr lang="en-US" sz="3200" b="1" dirty="0">
                <a:cs typeface="Tahoma" pitchFamily="34" charset="0"/>
              </a:rPr>
              <a:t>CBC: </a:t>
            </a:r>
            <a:r>
              <a:rPr lang="en-US" sz="3200" dirty="0">
                <a:cs typeface="Tahoma" pitchFamily="34" charset="0"/>
              </a:rPr>
              <a:t>Hb 14.0 gm/dl, </a:t>
            </a:r>
            <a:r>
              <a:rPr lang="en-US" sz="3200" dirty="0" err="1">
                <a:cs typeface="Tahoma" pitchFamily="34" charset="0"/>
              </a:rPr>
              <a:t>Hct</a:t>
            </a:r>
            <a:r>
              <a:rPr lang="en-US" sz="3200" dirty="0">
                <a:cs typeface="Tahoma" pitchFamily="34" charset="0"/>
              </a:rPr>
              <a:t> 41.9 %, Platelet 196,000/mm</a:t>
            </a:r>
            <a:r>
              <a:rPr lang="en-US" sz="3200" baseline="30000" dirty="0">
                <a:cs typeface="Tahoma" pitchFamily="34" charset="0"/>
              </a:rPr>
              <a:t>3</a:t>
            </a:r>
            <a:endParaRPr lang="en-US" sz="3200" dirty="0">
              <a:cs typeface="Tahoma" pitchFamily="34" charset="0"/>
            </a:endParaRPr>
          </a:p>
          <a:p>
            <a:r>
              <a:rPr lang="en-US" sz="3200" b="1" dirty="0">
                <a:cs typeface="Tahoma" pitchFamily="34" charset="0"/>
              </a:rPr>
              <a:t>Electrolytes: </a:t>
            </a:r>
            <a:r>
              <a:rPr lang="en-US" sz="3200" dirty="0">
                <a:cs typeface="Tahoma" pitchFamily="34" charset="0"/>
              </a:rPr>
              <a:t>Na 137, K 3.73, Cl 101.9 , CO</a:t>
            </a:r>
            <a:r>
              <a:rPr lang="en-US" sz="3200" baseline="-25000" dirty="0">
                <a:cs typeface="Tahoma" pitchFamily="34" charset="0"/>
              </a:rPr>
              <a:t>2</a:t>
            </a:r>
            <a:r>
              <a:rPr lang="en-US" sz="3200" dirty="0">
                <a:cs typeface="Tahoma" pitchFamily="34" charset="0"/>
              </a:rPr>
              <a:t> 18.6</a:t>
            </a:r>
          </a:p>
          <a:p>
            <a:r>
              <a:rPr lang="en-US" sz="3200" b="1" dirty="0">
                <a:cs typeface="Tahoma" pitchFamily="34" charset="0"/>
              </a:rPr>
              <a:t>BUN: 8.5</a:t>
            </a:r>
            <a:r>
              <a:rPr lang="en-US" sz="3200" dirty="0">
                <a:cs typeface="Tahoma" pitchFamily="34" charset="0"/>
              </a:rPr>
              <a:t> mg/dL </a:t>
            </a:r>
            <a:r>
              <a:rPr lang="en-US" sz="3200" b="1" dirty="0">
                <a:cs typeface="Tahoma" pitchFamily="34" charset="0"/>
              </a:rPr>
              <a:t>Cr: 0.43</a:t>
            </a:r>
            <a:r>
              <a:rPr lang="en-US" sz="3200" dirty="0">
                <a:cs typeface="Tahoma" pitchFamily="34" charset="0"/>
              </a:rPr>
              <a:t> mg/dL</a:t>
            </a:r>
          </a:p>
          <a:p>
            <a:r>
              <a:rPr lang="en-US" sz="3200" b="1" dirty="0">
                <a:cs typeface="Tahoma" pitchFamily="34" charset="0"/>
              </a:rPr>
              <a:t>DTX 84.4 mg%</a:t>
            </a:r>
          </a:p>
          <a:p>
            <a:endParaRPr lang="th-TH" sz="3200" dirty="0"/>
          </a:p>
          <a:p>
            <a:endParaRPr lang="th-TH" sz="3200" dirty="0"/>
          </a:p>
        </p:txBody>
      </p:sp>
      <p:pic>
        <p:nvPicPr>
          <p:cNvPr id="4" name="Picture 3">
            <a:extLst>
              <a:ext uri="{FF2B5EF4-FFF2-40B4-BE49-F238E27FC236}">
                <a16:creationId xmlns:a16="http://schemas.microsoft.com/office/drawing/2014/main" id="{2F4A0F67-25AC-46C4-BADB-722EB192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388" y="4804919"/>
            <a:ext cx="6329834" cy="1687956"/>
          </a:xfrm>
          <a:prstGeom prst="rect">
            <a:avLst/>
          </a:prstGeom>
        </p:spPr>
      </p:pic>
    </p:spTree>
    <p:extLst>
      <p:ext uri="{BB962C8B-B14F-4D97-AF65-F5344CB8AC3E}">
        <p14:creationId xmlns:p14="http://schemas.microsoft.com/office/powerpoint/2010/main" val="1226187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A964B-581A-4187-8C30-1FDA60A0EFE2}"/>
              </a:ext>
            </a:extLst>
          </p:cNvPr>
          <p:cNvSpPr>
            <a:spLocks noGrp="1"/>
          </p:cNvSpPr>
          <p:nvPr>
            <p:ph idx="1"/>
          </p:nvPr>
        </p:nvSpPr>
        <p:spPr>
          <a:xfrm>
            <a:off x="838200" y="2350280"/>
            <a:ext cx="10515600" cy="4351338"/>
          </a:xfrm>
        </p:spPr>
        <p:txBody>
          <a:bodyPr>
            <a:normAutofit/>
          </a:bodyPr>
          <a:lstStyle/>
          <a:p>
            <a:r>
              <a:rPr lang="en-US" altLang="th-TH" sz="3200" b="1" dirty="0" err="1"/>
              <a:t>Coagulogram</a:t>
            </a:r>
            <a:endParaRPr lang="en-US" altLang="th-TH" sz="3200" b="1" dirty="0"/>
          </a:p>
          <a:p>
            <a:pPr>
              <a:buNone/>
            </a:pPr>
            <a:r>
              <a:rPr lang="en-US" altLang="th-TH" sz="3200" b="1" dirty="0"/>
              <a:t>		</a:t>
            </a:r>
            <a:r>
              <a:rPr lang="en-US" altLang="th-TH" sz="3200" b="1" dirty="0" err="1"/>
              <a:t>aPTT</a:t>
            </a:r>
            <a:r>
              <a:rPr lang="en-US" altLang="th-TH" sz="3200" b="1" dirty="0"/>
              <a:t>  28.1 sec	</a:t>
            </a:r>
          </a:p>
          <a:p>
            <a:pPr>
              <a:buNone/>
            </a:pPr>
            <a:r>
              <a:rPr lang="en-US" altLang="th-TH" sz="3200" b="1" dirty="0"/>
              <a:t>		PT 11.5 sec</a:t>
            </a:r>
          </a:p>
          <a:p>
            <a:pPr>
              <a:buNone/>
            </a:pPr>
            <a:r>
              <a:rPr lang="en-US" altLang="th-TH" sz="3200" b="1" dirty="0"/>
              <a:t>	        TT 13.1 sec</a:t>
            </a:r>
          </a:p>
          <a:p>
            <a:pPr>
              <a:buNone/>
            </a:pPr>
            <a:r>
              <a:rPr lang="en-US" altLang="th-TH" sz="3200" b="1" dirty="0"/>
              <a:t>           INR 0.90</a:t>
            </a:r>
          </a:p>
          <a:p>
            <a:pPr marL="241744" lvl="0" indent="-241744" defTabSz="859536">
              <a:spcBef>
                <a:spcPts val="500"/>
              </a:spcBef>
              <a:buClr>
                <a:srgbClr val="984807"/>
              </a:buClr>
              <a:defRPr sz="1800"/>
            </a:pPr>
            <a:endParaRPr lang="en-US" sz="3200" b="1" dirty="0"/>
          </a:p>
          <a:p>
            <a:endParaRPr lang="th-TH" sz="3200" dirty="0"/>
          </a:p>
        </p:txBody>
      </p:sp>
      <p:sp>
        <p:nvSpPr>
          <p:cNvPr id="4" name="Title 1">
            <a:extLst>
              <a:ext uri="{FF2B5EF4-FFF2-40B4-BE49-F238E27FC236}">
                <a16:creationId xmlns:a16="http://schemas.microsoft.com/office/drawing/2014/main" id="{9AE2AAA1-B449-4892-9766-08F5C074A360}"/>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Investigation</a:t>
            </a:r>
            <a:endParaRPr lang="th-TH" sz="6000" dirty="0"/>
          </a:p>
        </p:txBody>
      </p:sp>
      <p:pic>
        <p:nvPicPr>
          <p:cNvPr id="6" name="Picture 5">
            <a:extLst>
              <a:ext uri="{FF2B5EF4-FFF2-40B4-BE49-F238E27FC236}">
                <a16:creationId xmlns:a16="http://schemas.microsoft.com/office/drawing/2014/main" id="{5FFFA443-CB99-44E4-82F2-9EC20AE9D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861" y="2350280"/>
            <a:ext cx="3800007" cy="3800007"/>
          </a:xfrm>
          <a:prstGeom prst="rect">
            <a:avLst/>
          </a:prstGeom>
        </p:spPr>
      </p:pic>
    </p:spTree>
    <p:extLst>
      <p:ext uri="{BB962C8B-B14F-4D97-AF65-F5344CB8AC3E}">
        <p14:creationId xmlns:p14="http://schemas.microsoft.com/office/powerpoint/2010/main" val="240384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CF77C4F-04F0-414F-A2DF-48185BA8F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054" y="2188563"/>
            <a:ext cx="11423891" cy="3867463"/>
          </a:xfrm>
        </p:spPr>
      </p:pic>
      <p:sp>
        <p:nvSpPr>
          <p:cNvPr id="4" name="Title 1">
            <a:extLst>
              <a:ext uri="{FF2B5EF4-FFF2-40B4-BE49-F238E27FC236}">
                <a16:creationId xmlns:a16="http://schemas.microsoft.com/office/drawing/2014/main" id="{C0A4E2BE-5EC2-4A04-A23E-141F8F6B302F}"/>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EKG</a:t>
            </a:r>
            <a:endParaRPr lang="th-TH" sz="6000" dirty="0"/>
          </a:p>
        </p:txBody>
      </p:sp>
      <p:sp>
        <p:nvSpPr>
          <p:cNvPr id="7" name="TextBox 6">
            <a:extLst>
              <a:ext uri="{FF2B5EF4-FFF2-40B4-BE49-F238E27FC236}">
                <a16:creationId xmlns:a16="http://schemas.microsoft.com/office/drawing/2014/main" id="{89809982-1367-42E3-89AD-74B8C368433F}"/>
              </a:ext>
            </a:extLst>
          </p:cNvPr>
          <p:cNvSpPr txBox="1"/>
          <p:nvPr/>
        </p:nvSpPr>
        <p:spPr>
          <a:xfrm>
            <a:off x="2625777" y="3429000"/>
            <a:ext cx="6940446" cy="1077218"/>
          </a:xfrm>
          <a:prstGeom prst="rect">
            <a:avLst/>
          </a:prstGeom>
          <a:solidFill>
            <a:schemeClr val="accent2">
              <a:lumMod val="20000"/>
              <a:lumOff val="80000"/>
            </a:schemeClr>
          </a:solidFill>
          <a:ln w="57150">
            <a:solidFill>
              <a:srgbClr val="C00000"/>
            </a:solidFill>
          </a:ln>
        </p:spPr>
        <p:txBody>
          <a:bodyPr wrap="square" rtlCol="0">
            <a:spAutoFit/>
          </a:bodyPr>
          <a:lstStyle/>
          <a:p>
            <a:pPr algn="ctr"/>
            <a:r>
              <a:rPr lang="en-US" sz="3200" b="1" dirty="0"/>
              <a:t>Normal sinus rhythm, no ST T change , HR 70 bpm , regular rate </a:t>
            </a:r>
            <a:endParaRPr lang="th-TH" sz="3200" b="1" dirty="0"/>
          </a:p>
        </p:txBody>
      </p:sp>
    </p:spTree>
    <p:extLst>
      <p:ext uri="{BB962C8B-B14F-4D97-AF65-F5344CB8AC3E}">
        <p14:creationId xmlns:p14="http://schemas.microsoft.com/office/powerpoint/2010/main" val="33904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C6BF7-0684-4714-8639-64E45CAEA49F}"/>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Echocardiography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7B5EE90-83E8-4266-948D-37578B49A679}"/>
              </a:ext>
            </a:extLst>
          </p:cNvPr>
          <p:cNvSpPr>
            <a:spLocks noGrp="1"/>
          </p:cNvSpPr>
          <p:nvPr>
            <p:ph idx="1"/>
          </p:nvPr>
        </p:nvSpPr>
        <p:spPr>
          <a:xfrm>
            <a:off x="838200" y="2141537"/>
            <a:ext cx="10515600" cy="4351338"/>
          </a:xfrm>
        </p:spPr>
        <p:txBody>
          <a:bodyPr>
            <a:normAutofit/>
          </a:bodyPr>
          <a:lstStyle/>
          <a:p>
            <a:r>
              <a:rPr lang="en-US" sz="3200" dirty="0"/>
              <a:t>31/5/61</a:t>
            </a:r>
          </a:p>
          <a:p>
            <a:pPr marL="0" indent="0">
              <a:buNone/>
            </a:pPr>
            <a:r>
              <a:rPr lang="en-US" sz="3200" dirty="0"/>
              <a:t>     good LV systolic function , EF &gt;60% , no RWMA</a:t>
            </a:r>
          </a:p>
          <a:p>
            <a:pPr marL="0" indent="0">
              <a:buNone/>
            </a:pPr>
            <a:r>
              <a:rPr lang="en-US" sz="3200" dirty="0"/>
              <a:t>     calculated wedge 8 mmHg </a:t>
            </a:r>
          </a:p>
          <a:p>
            <a:pPr marL="0" indent="0">
              <a:buNone/>
            </a:pPr>
            <a:r>
              <a:rPr lang="en-US" sz="3200" dirty="0"/>
              <a:t>     severe RV dilated c preserve RV function </a:t>
            </a:r>
          </a:p>
          <a:p>
            <a:pPr marL="0" indent="0">
              <a:buNone/>
            </a:pPr>
            <a:r>
              <a:rPr lang="en-US" sz="3200" dirty="0"/>
              <a:t>     mild TR , RVSP 51 mmHg </a:t>
            </a:r>
          </a:p>
          <a:p>
            <a:pPr marL="0" indent="0">
              <a:buNone/>
            </a:pPr>
            <a:r>
              <a:rPr lang="en-US" sz="3200" dirty="0"/>
              <a:t>     abnormal flow across inter atrium septum </a:t>
            </a:r>
            <a:endParaRPr lang="th-TH" sz="3200" dirty="0"/>
          </a:p>
        </p:txBody>
      </p:sp>
    </p:spTree>
    <p:extLst>
      <p:ext uri="{BB962C8B-B14F-4D97-AF65-F5344CB8AC3E}">
        <p14:creationId xmlns:p14="http://schemas.microsoft.com/office/powerpoint/2010/main" val="309762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46867-1363-4D3E-BCE0-8E0866B665F4}"/>
              </a:ext>
            </a:extLst>
          </p:cNvPr>
          <p:cNvSpPr>
            <a:spLocks noGrp="1"/>
          </p:cNvSpPr>
          <p:nvPr>
            <p:ph idx="1"/>
          </p:nvPr>
        </p:nvSpPr>
        <p:spPr>
          <a:xfrm>
            <a:off x="3013024" y="1649352"/>
            <a:ext cx="6787014" cy="3207462"/>
          </a:xfrm>
          <a:solidFill>
            <a:schemeClr val="accent2">
              <a:lumMod val="60000"/>
              <a:lumOff val="40000"/>
            </a:schemeClr>
          </a:solidFill>
          <a:ln w="57150">
            <a:solidFill>
              <a:schemeClr val="accent2">
                <a:lumMod val="75000"/>
              </a:schemeClr>
            </a:solidFill>
          </a:ln>
        </p:spPr>
        <p:txBody>
          <a:bodyPr>
            <a:noAutofit/>
          </a:bodyPr>
          <a:lstStyle/>
          <a:p>
            <a:pPr marL="0" indent="0" algn="ctr">
              <a:buNone/>
            </a:pPr>
            <a:endParaRPr lang="en-US" sz="6000" b="1" dirty="0">
              <a:effectLst>
                <a:outerShdw blurRad="38100" dist="38100" dir="2700000" algn="tl">
                  <a:srgbClr val="000000">
                    <a:alpha val="43137"/>
                  </a:srgbClr>
                </a:outerShdw>
              </a:effectLst>
            </a:endParaRPr>
          </a:p>
          <a:p>
            <a:pPr marL="0" indent="0" algn="ctr">
              <a:buNone/>
            </a:pPr>
            <a:r>
              <a:rPr lang="en-US" sz="6000" b="1" dirty="0">
                <a:effectLst>
                  <a:outerShdw blurRad="38100" dist="38100" dir="2700000" algn="tl">
                    <a:srgbClr val="000000">
                      <a:alpha val="43137"/>
                    </a:srgbClr>
                  </a:outerShdw>
                </a:effectLst>
              </a:rPr>
              <a:t>Problem list</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R1</a:t>
            </a:r>
            <a:endParaRPr lang="th-TH" sz="6000" dirty="0"/>
          </a:p>
        </p:txBody>
      </p:sp>
    </p:spTree>
    <p:extLst>
      <p:ext uri="{BB962C8B-B14F-4D97-AF65-F5344CB8AC3E}">
        <p14:creationId xmlns:p14="http://schemas.microsoft.com/office/powerpoint/2010/main" val="1310475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7459-DB04-4E17-AE75-C8CFDED6D97C}"/>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Problem list</a:t>
            </a:r>
            <a:endParaRPr lang="th-TH" sz="6000" dirty="0"/>
          </a:p>
        </p:txBody>
      </p:sp>
      <p:sp>
        <p:nvSpPr>
          <p:cNvPr id="3" name="Content Placeholder 2">
            <a:extLst>
              <a:ext uri="{FF2B5EF4-FFF2-40B4-BE49-F238E27FC236}">
                <a16:creationId xmlns:a16="http://schemas.microsoft.com/office/drawing/2014/main" id="{4D0310BA-FE31-4056-AEA1-B6AB2B584759}"/>
              </a:ext>
            </a:extLst>
          </p:cNvPr>
          <p:cNvSpPr>
            <a:spLocks noGrp="1"/>
          </p:cNvSpPr>
          <p:nvPr>
            <p:ph idx="1"/>
          </p:nvPr>
        </p:nvSpPr>
        <p:spPr>
          <a:xfrm>
            <a:off x="838200" y="2337367"/>
            <a:ext cx="10515600" cy="4351338"/>
          </a:xfrm>
        </p:spPr>
        <p:txBody>
          <a:bodyPr/>
          <a:lstStyle/>
          <a:p>
            <a:r>
              <a:rPr lang="en-US" dirty="0"/>
              <a:t>G3P1011 GA 37 </a:t>
            </a:r>
            <a:r>
              <a:rPr lang="en-US" dirty="0" err="1"/>
              <a:t>Wks</a:t>
            </a:r>
            <a:r>
              <a:rPr lang="en-US" dirty="0"/>
              <a:t> with ASD </a:t>
            </a:r>
            <a:r>
              <a:rPr lang="en-US" dirty="0" err="1"/>
              <a:t>secondum</a:t>
            </a:r>
            <a:r>
              <a:rPr lang="en-US" dirty="0"/>
              <a:t> (Lt to Rt shunt) </a:t>
            </a:r>
          </a:p>
          <a:p>
            <a:pPr marL="0" indent="0">
              <a:buNone/>
            </a:pPr>
            <a:r>
              <a:rPr lang="en-US" dirty="0"/>
              <a:t>   with  severe pulmonary hypertension with previous c/s in labor </a:t>
            </a:r>
          </a:p>
          <a:p>
            <a:endParaRPr lang="th-TH" dirty="0"/>
          </a:p>
        </p:txBody>
      </p:sp>
      <p:pic>
        <p:nvPicPr>
          <p:cNvPr id="4" name="Picture 3">
            <a:extLst>
              <a:ext uri="{FF2B5EF4-FFF2-40B4-BE49-F238E27FC236}">
                <a16:creationId xmlns:a16="http://schemas.microsoft.com/office/drawing/2014/main" id="{E3ED33D7-FE3E-47E8-A601-225669F4E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858" y="4052798"/>
            <a:ext cx="3568284" cy="2440077"/>
          </a:xfrm>
          <a:prstGeom prst="rect">
            <a:avLst/>
          </a:prstGeom>
        </p:spPr>
      </p:pic>
    </p:spTree>
    <p:extLst>
      <p:ext uri="{BB962C8B-B14F-4D97-AF65-F5344CB8AC3E}">
        <p14:creationId xmlns:p14="http://schemas.microsoft.com/office/powerpoint/2010/main" val="258216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2194-DB35-402B-BE1E-07422CE96FF7}"/>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ASA classification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719749A-3200-45DD-A21D-26C35AAAD3A7}"/>
              </a:ext>
            </a:extLst>
          </p:cNvPr>
          <p:cNvSpPr>
            <a:spLocks noGrp="1"/>
          </p:cNvSpPr>
          <p:nvPr>
            <p:ph idx="1"/>
          </p:nvPr>
        </p:nvSpPr>
        <p:spPr>
          <a:xfrm>
            <a:off x="838200" y="2296401"/>
            <a:ext cx="10515600" cy="4351338"/>
          </a:xfrm>
        </p:spPr>
        <p:txBody>
          <a:bodyPr>
            <a:normAutofit/>
          </a:bodyPr>
          <a:lstStyle/>
          <a:p>
            <a:r>
              <a:rPr lang="en-US" sz="3600" b="1" dirty="0"/>
              <a:t>ASA class IIIE </a:t>
            </a:r>
            <a:endParaRPr lang="th-TH" sz="3600" b="1" dirty="0"/>
          </a:p>
        </p:txBody>
      </p:sp>
      <p:pic>
        <p:nvPicPr>
          <p:cNvPr id="5" name="Picture 4">
            <a:extLst>
              <a:ext uri="{FF2B5EF4-FFF2-40B4-BE49-F238E27FC236}">
                <a16:creationId xmlns:a16="http://schemas.microsoft.com/office/drawing/2014/main" id="{3E825B02-E361-4C3F-9CEA-1F4F4D397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388" y="3242792"/>
            <a:ext cx="6314630" cy="3404947"/>
          </a:xfrm>
          <a:prstGeom prst="rect">
            <a:avLst/>
          </a:prstGeom>
        </p:spPr>
      </p:pic>
    </p:spTree>
    <p:extLst>
      <p:ext uri="{BB962C8B-B14F-4D97-AF65-F5344CB8AC3E}">
        <p14:creationId xmlns:p14="http://schemas.microsoft.com/office/powerpoint/2010/main" val="164259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6B76F-EEC9-4019-B247-10958CC4D6D5}"/>
              </a:ext>
            </a:extLst>
          </p:cNvPr>
          <p:cNvSpPr>
            <a:spLocks noGrp="1"/>
          </p:cNvSpPr>
          <p:nvPr>
            <p:ph idx="1"/>
          </p:nvPr>
        </p:nvSpPr>
        <p:spPr>
          <a:xfrm>
            <a:off x="1813810" y="1719388"/>
            <a:ext cx="8331217" cy="3419224"/>
          </a:xfrm>
          <a:solidFill>
            <a:schemeClr val="accent2">
              <a:lumMod val="60000"/>
              <a:lumOff val="40000"/>
            </a:schemeClr>
          </a:solidFill>
          <a:ln w="57150">
            <a:solidFill>
              <a:schemeClr val="accent2">
                <a:lumMod val="75000"/>
              </a:schemeClr>
            </a:solidFill>
          </a:ln>
        </p:spPr>
        <p:txBody>
          <a:bodyPr>
            <a:noAutofit/>
          </a:bodyPr>
          <a:lstStyle/>
          <a:p>
            <a:pPr marL="0" indent="0" algn="ctr">
              <a:buNone/>
            </a:pPr>
            <a:endParaRPr lang="en-US" sz="6000" b="1" dirty="0">
              <a:effectLst>
                <a:outerShdw blurRad="38100" dist="38100" dir="2700000" algn="tl">
                  <a:srgbClr val="000000">
                    <a:alpha val="43137"/>
                  </a:srgbClr>
                </a:outerShdw>
              </a:effectLst>
            </a:endParaRPr>
          </a:p>
          <a:p>
            <a:pPr marL="0" indent="0" algn="ctr">
              <a:buNone/>
            </a:pPr>
            <a:r>
              <a:rPr lang="en-US" sz="6000" b="1" dirty="0">
                <a:effectLst>
                  <a:outerShdw blurRad="38100" dist="38100" dir="2700000" algn="tl">
                    <a:srgbClr val="000000">
                      <a:alpha val="43137"/>
                    </a:srgbClr>
                  </a:outerShdw>
                </a:effectLst>
              </a:rPr>
              <a:t>Preoperative evaluation</a:t>
            </a:r>
            <a:r>
              <a:rPr lang="th-TH" sz="6000" b="1" dirty="0">
                <a:effectLst>
                  <a:outerShdw blurRad="38100" dist="38100" dir="2700000" algn="tl">
                    <a:srgbClr val="000000">
                      <a:alpha val="43137"/>
                    </a:srgbClr>
                  </a:outerShdw>
                </a:effectLst>
              </a:rPr>
              <a:t> </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R2</a:t>
            </a:r>
            <a:endParaRPr lang="th-TH" sz="6000" dirty="0"/>
          </a:p>
        </p:txBody>
      </p:sp>
    </p:spTree>
    <p:extLst>
      <p:ext uri="{BB962C8B-B14F-4D97-AF65-F5344CB8AC3E}">
        <p14:creationId xmlns:p14="http://schemas.microsoft.com/office/powerpoint/2010/main" val="8587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98E6-D7F3-416B-9083-0ED40FD70B4E}"/>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History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E90075F-41D6-41CD-8F11-1B893A42AA48}"/>
              </a:ext>
            </a:extLst>
          </p:cNvPr>
          <p:cNvSpPr>
            <a:spLocks noGrp="1"/>
          </p:cNvSpPr>
          <p:nvPr>
            <p:ph idx="1"/>
          </p:nvPr>
        </p:nvSpPr>
        <p:spPr>
          <a:xfrm>
            <a:off x="838200" y="2141537"/>
            <a:ext cx="10515600" cy="4351338"/>
          </a:xfrm>
        </p:spPr>
        <p:txBody>
          <a:bodyPr/>
          <a:lstStyle/>
          <a:p>
            <a:r>
              <a:rPr lang="en-US" sz="3200" dirty="0"/>
              <a:t>Case 27 year old female</a:t>
            </a:r>
          </a:p>
          <a:p>
            <a:r>
              <a:rPr lang="en-US" sz="3200" b="1" dirty="0"/>
              <a:t>Chief complaint </a:t>
            </a:r>
            <a:r>
              <a:rPr lang="en-US" sz="3200" dirty="0"/>
              <a:t>: </a:t>
            </a:r>
            <a:r>
              <a:rPr lang="th-TH" sz="3200" dirty="0"/>
              <a:t>ท้องแข็งถี่ขึ้น </a:t>
            </a:r>
            <a:r>
              <a:rPr lang="en-US" sz="3200" dirty="0"/>
              <a:t>6 </a:t>
            </a:r>
            <a:r>
              <a:rPr lang="th-TH" sz="3200" dirty="0"/>
              <a:t>ชั่วโมงก่อนมา รพ. </a:t>
            </a:r>
          </a:p>
          <a:p>
            <a:endParaRPr lang="th-TH" dirty="0"/>
          </a:p>
        </p:txBody>
      </p:sp>
      <p:sp>
        <p:nvSpPr>
          <p:cNvPr id="4" name="Content Placeholder 2">
            <a:extLst>
              <a:ext uri="{FF2B5EF4-FFF2-40B4-BE49-F238E27FC236}">
                <a16:creationId xmlns:a16="http://schemas.microsoft.com/office/drawing/2014/main" id="{86BC9CBA-3E8E-4B1B-801B-358F0889A8EF}"/>
              </a:ext>
            </a:extLst>
          </p:cNvPr>
          <p:cNvSpPr txBox="1">
            <a:spLocks/>
          </p:cNvSpPr>
          <p:nvPr/>
        </p:nvSpPr>
        <p:spPr>
          <a:xfrm>
            <a:off x="2374964" y="3560655"/>
            <a:ext cx="7828722" cy="2358886"/>
          </a:xfrm>
          <a:prstGeom prst="rect">
            <a:avLst/>
          </a:prstGeom>
          <a:solidFill>
            <a:schemeClr val="accent2">
              <a:lumMod val="20000"/>
              <a:lumOff val="80000"/>
            </a:schemeClr>
          </a:solidFill>
          <a:ln w="57150">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a:effectLst>
                <a:outerShdw blurRad="38100" dist="38100" dir="2700000" algn="tl">
                  <a:srgbClr val="000000">
                    <a:alpha val="43137"/>
                  </a:srgbClr>
                </a:outerShdw>
              </a:effectLst>
            </a:endParaRPr>
          </a:p>
          <a:p>
            <a:pPr marL="0" indent="0" algn="ctr">
              <a:buFont typeface="Arial" panose="020B0604020202020204" pitchFamily="34" charset="0"/>
              <a:buNone/>
            </a:pPr>
            <a:r>
              <a:rPr lang="en-US" sz="4800" b="1">
                <a:effectLst>
                  <a:outerShdw blurRad="38100" dist="38100" dir="2700000" algn="tl">
                    <a:srgbClr val="000000">
                      <a:alpha val="43137"/>
                    </a:srgbClr>
                  </a:outerShdw>
                </a:effectLst>
              </a:rPr>
              <a:t>History taking ??</a:t>
            </a:r>
            <a:br>
              <a:rPr lang="en-US" sz="4800" b="1">
                <a:effectLst>
                  <a:outerShdw blurRad="38100" dist="38100" dir="2700000" algn="tl">
                    <a:srgbClr val="000000">
                      <a:alpha val="43137"/>
                    </a:srgbClr>
                  </a:outerShdw>
                </a:effectLst>
              </a:rPr>
            </a:br>
            <a:r>
              <a:rPr lang="en-US" sz="4800" b="1">
                <a:effectLst>
                  <a:outerShdw blurRad="38100" dist="38100" dir="2700000" algn="tl">
                    <a:srgbClr val="000000">
                      <a:alpha val="43137"/>
                    </a:srgbClr>
                  </a:outerShdw>
                </a:effectLst>
              </a:rPr>
              <a:t>R1 </a:t>
            </a:r>
            <a:endParaRPr lang="th-TH" sz="4800" dirty="0"/>
          </a:p>
        </p:txBody>
      </p:sp>
    </p:spTree>
    <p:extLst>
      <p:ext uri="{BB962C8B-B14F-4D97-AF65-F5344CB8AC3E}">
        <p14:creationId xmlns:p14="http://schemas.microsoft.com/office/powerpoint/2010/main" val="110879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80F7-16DF-4C2E-814C-B69865696EBD}"/>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Physiologic change in pregnancy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BD528F2-BBC3-475C-A00F-BD0E9CC9CA09}"/>
              </a:ext>
            </a:extLst>
          </p:cNvPr>
          <p:cNvSpPr>
            <a:spLocks noGrp="1"/>
          </p:cNvSpPr>
          <p:nvPr>
            <p:ph idx="1"/>
          </p:nvPr>
        </p:nvSpPr>
        <p:spPr>
          <a:xfrm>
            <a:off x="838200" y="2261458"/>
            <a:ext cx="10515600" cy="4351338"/>
          </a:xfrm>
        </p:spPr>
        <p:txBody>
          <a:bodyPr>
            <a:normAutofit/>
          </a:bodyPr>
          <a:lstStyle/>
          <a:p>
            <a:r>
              <a:rPr lang="en-US" sz="3200" dirty="0"/>
              <a:t>Cardiovascular system</a:t>
            </a:r>
          </a:p>
          <a:p>
            <a:r>
              <a:rPr lang="en-US" sz="3200" dirty="0"/>
              <a:t>Respiratory system</a:t>
            </a:r>
          </a:p>
          <a:p>
            <a:r>
              <a:rPr lang="en-US" sz="3200" dirty="0"/>
              <a:t>Hematologic system</a:t>
            </a:r>
          </a:p>
          <a:p>
            <a:r>
              <a:rPr lang="en-US" sz="3200" dirty="0"/>
              <a:t>Gastrointestinal system</a:t>
            </a:r>
          </a:p>
          <a:p>
            <a:r>
              <a:rPr lang="en-US" sz="3200" dirty="0"/>
              <a:t>Neurologic system</a:t>
            </a:r>
            <a:endParaRPr lang="th-TH" sz="3200" dirty="0"/>
          </a:p>
          <a:p>
            <a:pPr marL="0" indent="0">
              <a:buNone/>
            </a:pPr>
            <a:endParaRPr lang="th-TH" sz="3200" dirty="0"/>
          </a:p>
        </p:txBody>
      </p:sp>
      <p:pic>
        <p:nvPicPr>
          <p:cNvPr id="5" name="Picture 4">
            <a:extLst>
              <a:ext uri="{FF2B5EF4-FFF2-40B4-BE49-F238E27FC236}">
                <a16:creationId xmlns:a16="http://schemas.microsoft.com/office/drawing/2014/main" id="{D89AA115-16F2-4CA8-BA91-C7491E75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0279" y="2752335"/>
            <a:ext cx="4581619" cy="3048859"/>
          </a:xfrm>
          <a:prstGeom prst="rect">
            <a:avLst/>
          </a:prstGeom>
        </p:spPr>
      </p:pic>
      <p:sp>
        <p:nvSpPr>
          <p:cNvPr id="4" name="TextBox 3">
            <a:extLst>
              <a:ext uri="{FF2B5EF4-FFF2-40B4-BE49-F238E27FC236}">
                <a16:creationId xmlns:a16="http://schemas.microsoft.com/office/drawing/2014/main" id="{F9480463-6D2F-4E71-B6E1-DC449FF8B8F9}"/>
              </a:ext>
            </a:extLst>
          </p:cNvPr>
          <p:cNvSpPr txBox="1"/>
          <p:nvPr/>
        </p:nvSpPr>
        <p:spPr>
          <a:xfrm>
            <a:off x="6955983" y="6428130"/>
            <a:ext cx="5236017" cy="369332"/>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 ; obstetrical anesthesia </a:t>
            </a:r>
            <a:endParaRPr lang="th-TH" sz="1800" dirty="0"/>
          </a:p>
        </p:txBody>
      </p:sp>
    </p:spTree>
    <p:extLst>
      <p:ext uri="{BB962C8B-B14F-4D97-AF65-F5344CB8AC3E}">
        <p14:creationId xmlns:p14="http://schemas.microsoft.com/office/powerpoint/2010/main" val="218187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A24F-79A7-4F79-8525-A0F2B9C28639}"/>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Cardiovascular system</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A339D0C-3FF5-4307-B56F-65A6AE58A373}"/>
              </a:ext>
            </a:extLst>
          </p:cNvPr>
          <p:cNvSpPr>
            <a:spLocks noGrp="1"/>
          </p:cNvSpPr>
          <p:nvPr>
            <p:ph idx="1"/>
          </p:nvPr>
        </p:nvSpPr>
        <p:spPr>
          <a:xfrm>
            <a:off x="838200" y="2141537"/>
            <a:ext cx="10515600" cy="4351338"/>
          </a:xfrm>
        </p:spPr>
        <p:txBody>
          <a:bodyPr>
            <a:normAutofit/>
          </a:bodyPr>
          <a:lstStyle/>
          <a:p>
            <a:r>
              <a:rPr lang="en-US" b="1" dirty="0">
                <a:solidFill>
                  <a:schemeClr val="accent1"/>
                </a:solidFill>
              </a:rPr>
              <a:t>Increase blood volume </a:t>
            </a:r>
            <a:r>
              <a:rPr lang="en-US" dirty="0"/>
              <a:t>(plasma 40%+RBC20%)</a:t>
            </a:r>
          </a:p>
          <a:p>
            <a:r>
              <a:rPr lang="en-US" b="1" dirty="0">
                <a:solidFill>
                  <a:schemeClr val="accent1"/>
                </a:solidFill>
              </a:rPr>
              <a:t>Increase cardiac output </a:t>
            </a:r>
            <a:r>
              <a:rPr lang="en-US" dirty="0"/>
              <a:t>(SV and HR) increase 30-50% (12-14 lite/min)</a:t>
            </a:r>
          </a:p>
          <a:p>
            <a:pPr marL="0" indent="0">
              <a:buNone/>
            </a:pPr>
            <a:r>
              <a:rPr lang="en-US" dirty="0"/>
              <a:t> </a:t>
            </a:r>
            <a:r>
              <a:rPr lang="en-US" dirty="0">
                <a:sym typeface="Wingdings" panose="05000000000000000000" pitchFamily="2" charset="2"/>
              </a:rPr>
              <a:t> </a:t>
            </a:r>
            <a:r>
              <a:rPr lang="en-US" dirty="0"/>
              <a:t>Immediate postpartum period </a:t>
            </a:r>
          </a:p>
          <a:p>
            <a:pPr marL="0" indent="0">
              <a:buNone/>
            </a:pPr>
            <a:r>
              <a:rPr lang="en-US" dirty="0">
                <a:sym typeface="Wingdings" panose="05000000000000000000" pitchFamily="2" charset="2"/>
              </a:rPr>
              <a:t>  take 6-8 </a:t>
            </a:r>
            <a:r>
              <a:rPr lang="en-US" dirty="0" err="1">
                <a:sym typeface="Wingdings" panose="05000000000000000000" pitchFamily="2" charset="2"/>
              </a:rPr>
              <a:t>wk</a:t>
            </a:r>
            <a:r>
              <a:rPr lang="en-US" dirty="0">
                <a:sym typeface="Wingdings" panose="05000000000000000000" pitchFamily="2" charset="2"/>
              </a:rPr>
              <a:t> after delivery to return to normal </a:t>
            </a:r>
          </a:p>
          <a:p>
            <a:r>
              <a:rPr lang="en-US" b="1" dirty="0">
                <a:solidFill>
                  <a:schemeClr val="accent1"/>
                </a:solidFill>
                <a:sym typeface="Wingdings" panose="05000000000000000000" pitchFamily="2" charset="2"/>
              </a:rPr>
              <a:t>Decrease SVR </a:t>
            </a:r>
          </a:p>
          <a:p>
            <a:r>
              <a:rPr lang="en-US" b="1" dirty="0">
                <a:solidFill>
                  <a:schemeClr val="accent1"/>
                </a:solidFill>
                <a:sym typeface="Wingdings" panose="05000000000000000000" pitchFamily="2" charset="2"/>
              </a:rPr>
              <a:t>Supine hypotensive syndrome </a:t>
            </a:r>
            <a:r>
              <a:rPr lang="en-US" dirty="0">
                <a:sym typeface="Wingdings" panose="05000000000000000000" pitchFamily="2" charset="2"/>
              </a:rPr>
              <a:t>: 2</a:t>
            </a:r>
            <a:r>
              <a:rPr lang="en-US" baseline="30000" dirty="0">
                <a:sym typeface="Wingdings" panose="05000000000000000000" pitchFamily="2" charset="2"/>
              </a:rPr>
              <a:t>nd</a:t>
            </a:r>
            <a:r>
              <a:rPr lang="en-US" dirty="0">
                <a:sym typeface="Wingdings" panose="05000000000000000000" pitchFamily="2" charset="2"/>
              </a:rPr>
              <a:t> and 3</a:t>
            </a:r>
            <a:r>
              <a:rPr lang="en-US" baseline="30000" dirty="0">
                <a:sym typeface="Wingdings" panose="05000000000000000000" pitchFamily="2" charset="2"/>
              </a:rPr>
              <a:t>rd</a:t>
            </a:r>
            <a:r>
              <a:rPr lang="en-US" dirty="0">
                <a:sym typeface="Wingdings" panose="05000000000000000000" pitchFamily="2" charset="2"/>
              </a:rPr>
              <a:t> trimester (GA &gt;= 20wk )</a:t>
            </a:r>
            <a:endParaRPr lang="en-US" dirty="0"/>
          </a:p>
        </p:txBody>
      </p:sp>
      <p:sp>
        <p:nvSpPr>
          <p:cNvPr id="4" name="TextBox 3">
            <a:extLst>
              <a:ext uri="{FF2B5EF4-FFF2-40B4-BE49-F238E27FC236}">
                <a16:creationId xmlns:a16="http://schemas.microsoft.com/office/drawing/2014/main" id="{1E6C9A96-313C-4EA7-A660-6B0C51148FE9}"/>
              </a:ext>
            </a:extLst>
          </p:cNvPr>
          <p:cNvSpPr txBox="1"/>
          <p:nvPr/>
        </p:nvSpPr>
        <p:spPr>
          <a:xfrm>
            <a:off x="6955983" y="6428130"/>
            <a:ext cx="5236017" cy="369332"/>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 ; obstetrical anesthesia </a:t>
            </a:r>
            <a:endParaRPr lang="th-TH" sz="1800" dirty="0"/>
          </a:p>
        </p:txBody>
      </p:sp>
    </p:spTree>
    <p:extLst>
      <p:ext uri="{BB962C8B-B14F-4D97-AF65-F5344CB8AC3E}">
        <p14:creationId xmlns:p14="http://schemas.microsoft.com/office/powerpoint/2010/main" val="167609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EC5B-5B27-40B5-AB03-A6A01E72E83F}"/>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Respiratory system</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79FB69F-4AD1-4110-812E-8101104991B0}"/>
              </a:ext>
            </a:extLst>
          </p:cNvPr>
          <p:cNvSpPr>
            <a:spLocks noGrp="1"/>
          </p:cNvSpPr>
          <p:nvPr>
            <p:ph idx="1"/>
          </p:nvPr>
        </p:nvSpPr>
        <p:spPr>
          <a:xfrm>
            <a:off x="838200" y="2037537"/>
            <a:ext cx="10515600" cy="4351338"/>
          </a:xfrm>
        </p:spPr>
        <p:txBody>
          <a:bodyPr/>
          <a:lstStyle/>
          <a:p>
            <a:r>
              <a:rPr lang="en-US" dirty="0"/>
              <a:t>Difficult intubation : mucosal friability , vascularity </a:t>
            </a:r>
          </a:p>
          <a:p>
            <a:r>
              <a:rPr lang="en-US" dirty="0" err="1"/>
              <a:t>Mallampati</a:t>
            </a:r>
            <a:r>
              <a:rPr lang="en-US" dirty="0"/>
              <a:t> classification worsens </a:t>
            </a:r>
          </a:p>
          <a:p>
            <a:r>
              <a:rPr lang="en-US" dirty="0"/>
              <a:t>Diaphragmatic cephalad : FRC decrease 20-30% </a:t>
            </a:r>
          </a:p>
          <a:p>
            <a:pPr marL="0" indent="0">
              <a:buNone/>
            </a:pPr>
            <a:r>
              <a:rPr lang="en-US" dirty="0"/>
              <a:t>                                                 RV   decrease 20-25%</a:t>
            </a:r>
          </a:p>
          <a:p>
            <a:pPr marL="0" indent="0">
              <a:buNone/>
            </a:pPr>
            <a:r>
              <a:rPr lang="en-US" dirty="0"/>
              <a:t>                                                 ERV decrease 15-20%</a:t>
            </a:r>
          </a:p>
          <a:p>
            <a:r>
              <a:rPr lang="en-US" dirty="0"/>
              <a:t>Increase Tidal volume , increase RR </a:t>
            </a:r>
          </a:p>
          <a:p>
            <a:r>
              <a:rPr lang="en-US" dirty="0"/>
              <a:t>Increase IRV,IC</a:t>
            </a:r>
          </a:p>
          <a:p>
            <a:r>
              <a:rPr lang="en-US" dirty="0"/>
              <a:t>Turn to be normal post partum 1-3 </a:t>
            </a:r>
            <a:r>
              <a:rPr lang="en-US" dirty="0" err="1"/>
              <a:t>wk</a:t>
            </a:r>
            <a:r>
              <a:rPr lang="en-US" dirty="0"/>
              <a:t> (decrease progesterone)</a:t>
            </a:r>
          </a:p>
          <a:p>
            <a:pPr marL="0" indent="0">
              <a:buNone/>
            </a:pPr>
            <a:endParaRPr lang="en-US" dirty="0"/>
          </a:p>
          <a:p>
            <a:pPr marL="0" indent="0">
              <a:buNone/>
            </a:pPr>
            <a:endParaRPr lang="th-TH" dirty="0"/>
          </a:p>
        </p:txBody>
      </p:sp>
      <p:sp>
        <p:nvSpPr>
          <p:cNvPr id="4" name="Arrow: Right 3">
            <a:extLst>
              <a:ext uri="{FF2B5EF4-FFF2-40B4-BE49-F238E27FC236}">
                <a16:creationId xmlns:a16="http://schemas.microsoft.com/office/drawing/2014/main" id="{D9E8A1DE-E37F-4D47-A1EE-706210EE9FC8}"/>
              </a:ext>
            </a:extLst>
          </p:cNvPr>
          <p:cNvSpPr/>
          <p:nvPr/>
        </p:nvSpPr>
        <p:spPr>
          <a:xfrm>
            <a:off x="8543701" y="3151163"/>
            <a:ext cx="689317" cy="703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a:extLst>
              <a:ext uri="{FF2B5EF4-FFF2-40B4-BE49-F238E27FC236}">
                <a16:creationId xmlns:a16="http://schemas.microsoft.com/office/drawing/2014/main" id="{7BAD7982-4638-4C04-B934-87D2D9FBBD17}"/>
              </a:ext>
            </a:extLst>
          </p:cNvPr>
          <p:cNvSpPr txBox="1"/>
          <p:nvPr/>
        </p:nvSpPr>
        <p:spPr>
          <a:xfrm>
            <a:off x="9391942" y="3047187"/>
            <a:ext cx="2039816" cy="954107"/>
          </a:xfrm>
          <a:prstGeom prst="rect">
            <a:avLst/>
          </a:prstGeom>
          <a:noFill/>
          <a:ln w="38100">
            <a:solidFill>
              <a:srgbClr val="0070C0"/>
            </a:solidFill>
          </a:ln>
        </p:spPr>
        <p:txBody>
          <a:bodyPr wrap="square" rtlCol="0">
            <a:spAutoFit/>
          </a:bodyPr>
          <a:lstStyle/>
          <a:p>
            <a:pPr algn="ctr"/>
            <a:r>
              <a:rPr lang="en-US" dirty="0"/>
              <a:t>Rapid hypoxemia </a:t>
            </a:r>
            <a:endParaRPr lang="th-TH" dirty="0"/>
          </a:p>
        </p:txBody>
      </p:sp>
      <p:sp>
        <p:nvSpPr>
          <p:cNvPr id="6" name="TextBox 5">
            <a:extLst>
              <a:ext uri="{FF2B5EF4-FFF2-40B4-BE49-F238E27FC236}">
                <a16:creationId xmlns:a16="http://schemas.microsoft.com/office/drawing/2014/main" id="{F2A96158-F560-4E61-A2CB-8C158A9796BB}"/>
              </a:ext>
            </a:extLst>
          </p:cNvPr>
          <p:cNvSpPr txBox="1"/>
          <p:nvPr/>
        </p:nvSpPr>
        <p:spPr>
          <a:xfrm>
            <a:off x="9391942" y="1885558"/>
            <a:ext cx="2039816" cy="954107"/>
          </a:xfrm>
          <a:prstGeom prst="rect">
            <a:avLst/>
          </a:prstGeom>
          <a:noFill/>
          <a:ln w="38100">
            <a:solidFill>
              <a:srgbClr val="0070C0"/>
            </a:solidFill>
          </a:ln>
        </p:spPr>
        <p:txBody>
          <a:bodyPr wrap="square" rtlCol="0">
            <a:spAutoFit/>
          </a:bodyPr>
          <a:lstStyle/>
          <a:p>
            <a:pPr algn="ctr"/>
            <a:r>
              <a:rPr lang="en-US" dirty="0"/>
              <a:t>smaller ETT (6.0-6.5) </a:t>
            </a:r>
            <a:endParaRPr lang="th-TH" dirty="0"/>
          </a:p>
        </p:txBody>
      </p:sp>
      <p:sp>
        <p:nvSpPr>
          <p:cNvPr id="8" name="Arrow: Right 7">
            <a:extLst>
              <a:ext uri="{FF2B5EF4-FFF2-40B4-BE49-F238E27FC236}">
                <a16:creationId xmlns:a16="http://schemas.microsoft.com/office/drawing/2014/main" id="{AE26C3F7-1636-47C6-A85E-6D5934650FAE}"/>
              </a:ext>
            </a:extLst>
          </p:cNvPr>
          <p:cNvSpPr/>
          <p:nvPr/>
        </p:nvSpPr>
        <p:spPr>
          <a:xfrm>
            <a:off x="8528711" y="2004083"/>
            <a:ext cx="689317" cy="703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TextBox 8">
            <a:extLst>
              <a:ext uri="{FF2B5EF4-FFF2-40B4-BE49-F238E27FC236}">
                <a16:creationId xmlns:a16="http://schemas.microsoft.com/office/drawing/2014/main" id="{D3CA5C6F-0BF1-4509-BE69-49F9EBD26200}"/>
              </a:ext>
            </a:extLst>
          </p:cNvPr>
          <p:cNvSpPr txBox="1"/>
          <p:nvPr/>
        </p:nvSpPr>
        <p:spPr>
          <a:xfrm>
            <a:off x="7590789" y="4585243"/>
            <a:ext cx="3061481" cy="954107"/>
          </a:xfrm>
          <a:prstGeom prst="rect">
            <a:avLst/>
          </a:prstGeom>
          <a:noFill/>
          <a:ln w="38100">
            <a:solidFill>
              <a:srgbClr val="0070C0"/>
            </a:solidFill>
          </a:ln>
        </p:spPr>
        <p:txBody>
          <a:bodyPr wrap="square" rtlCol="0">
            <a:spAutoFit/>
          </a:bodyPr>
          <a:lstStyle/>
          <a:p>
            <a:r>
              <a:rPr lang="en-US" dirty="0"/>
              <a:t>Hyperventilation </a:t>
            </a:r>
            <a:r>
              <a:rPr lang="en-US" dirty="0">
                <a:sym typeface="Wingdings" panose="05000000000000000000" pitchFamily="2" charset="2"/>
              </a:rPr>
              <a:t> maternal alkalosis</a:t>
            </a:r>
            <a:endParaRPr lang="th-TH" dirty="0"/>
          </a:p>
        </p:txBody>
      </p:sp>
      <p:sp>
        <p:nvSpPr>
          <p:cNvPr id="10" name="Arrow: Right 9">
            <a:extLst>
              <a:ext uri="{FF2B5EF4-FFF2-40B4-BE49-F238E27FC236}">
                <a16:creationId xmlns:a16="http://schemas.microsoft.com/office/drawing/2014/main" id="{161CB8F4-F7FA-4848-B2FC-E8E21B7CF7EF}"/>
              </a:ext>
            </a:extLst>
          </p:cNvPr>
          <p:cNvSpPr/>
          <p:nvPr/>
        </p:nvSpPr>
        <p:spPr>
          <a:xfrm>
            <a:off x="6591251" y="4575693"/>
            <a:ext cx="689317" cy="703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 name="TextBox 10">
            <a:extLst>
              <a:ext uri="{FF2B5EF4-FFF2-40B4-BE49-F238E27FC236}">
                <a16:creationId xmlns:a16="http://schemas.microsoft.com/office/drawing/2014/main" id="{FBED9057-3CF8-4E91-AACD-5EF43DD8CBDB}"/>
              </a:ext>
            </a:extLst>
          </p:cNvPr>
          <p:cNvSpPr txBox="1"/>
          <p:nvPr/>
        </p:nvSpPr>
        <p:spPr>
          <a:xfrm>
            <a:off x="6955983" y="6428130"/>
            <a:ext cx="5236017" cy="369332"/>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 ; obstetrical anesthesia </a:t>
            </a:r>
            <a:endParaRPr lang="th-TH" sz="1800" dirty="0"/>
          </a:p>
        </p:txBody>
      </p:sp>
    </p:spTree>
    <p:extLst>
      <p:ext uri="{BB962C8B-B14F-4D97-AF65-F5344CB8AC3E}">
        <p14:creationId xmlns:p14="http://schemas.microsoft.com/office/powerpoint/2010/main" val="262437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66D8-4488-4FDE-9187-DB5B99B2F62D}"/>
              </a:ext>
            </a:extLst>
          </p:cNvPr>
          <p:cNvSpPr>
            <a:spLocks noGrp="1"/>
          </p:cNvSpPr>
          <p:nvPr>
            <p:ph type="title"/>
          </p:nvPr>
        </p:nvSpPr>
        <p:spPr/>
        <p:txBody>
          <a:bodyPr/>
          <a:lstStyle/>
          <a:p>
            <a:endParaRPr lang="th-TH"/>
          </a:p>
        </p:txBody>
      </p:sp>
      <p:pic>
        <p:nvPicPr>
          <p:cNvPr id="1026" name="Picture 2" descr="http://resources.ama.uk.com/glowm_www/graphics/figures/v3/0260/004f.gif">
            <a:extLst>
              <a:ext uri="{FF2B5EF4-FFF2-40B4-BE49-F238E27FC236}">
                <a16:creationId xmlns:a16="http://schemas.microsoft.com/office/drawing/2014/main" id="{44634163-FE23-4F9A-9B00-732AC1F91F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8660" y="175525"/>
            <a:ext cx="8514413" cy="6506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869E4E-7027-4C42-8816-B09979E53EE4}"/>
              </a:ext>
            </a:extLst>
          </p:cNvPr>
          <p:cNvSpPr/>
          <p:nvPr/>
        </p:nvSpPr>
        <p:spPr>
          <a:xfrm>
            <a:off x="6625654" y="3972393"/>
            <a:ext cx="1349114" cy="71952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ectangle 5">
            <a:extLst>
              <a:ext uri="{FF2B5EF4-FFF2-40B4-BE49-F238E27FC236}">
                <a16:creationId xmlns:a16="http://schemas.microsoft.com/office/drawing/2014/main" id="{4627D21B-0185-47C7-A016-6F38D0DC94EE}"/>
              </a:ext>
            </a:extLst>
          </p:cNvPr>
          <p:cNvSpPr/>
          <p:nvPr/>
        </p:nvSpPr>
        <p:spPr>
          <a:xfrm>
            <a:off x="7767405" y="4377127"/>
            <a:ext cx="1349114" cy="10732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7" name="Rectangle 6">
            <a:extLst>
              <a:ext uri="{FF2B5EF4-FFF2-40B4-BE49-F238E27FC236}">
                <a16:creationId xmlns:a16="http://schemas.microsoft.com/office/drawing/2014/main" id="{2C4184CD-2350-4F9A-8DC6-F3473B0CABF7}"/>
              </a:ext>
            </a:extLst>
          </p:cNvPr>
          <p:cNvSpPr/>
          <p:nvPr/>
        </p:nvSpPr>
        <p:spPr>
          <a:xfrm>
            <a:off x="6795548" y="4949250"/>
            <a:ext cx="1031817" cy="83695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ectangle 7">
            <a:extLst>
              <a:ext uri="{FF2B5EF4-FFF2-40B4-BE49-F238E27FC236}">
                <a16:creationId xmlns:a16="http://schemas.microsoft.com/office/drawing/2014/main" id="{1030AB7F-8679-4F94-849F-B9B8B545CCF2}"/>
              </a:ext>
            </a:extLst>
          </p:cNvPr>
          <p:cNvSpPr/>
          <p:nvPr/>
        </p:nvSpPr>
        <p:spPr>
          <a:xfrm>
            <a:off x="7105338" y="5951095"/>
            <a:ext cx="2233534" cy="3472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Rectangle 8">
            <a:extLst>
              <a:ext uri="{FF2B5EF4-FFF2-40B4-BE49-F238E27FC236}">
                <a16:creationId xmlns:a16="http://schemas.microsoft.com/office/drawing/2014/main" id="{CF57CC97-5C7C-46A2-8E8C-60AC5AAED250}"/>
              </a:ext>
            </a:extLst>
          </p:cNvPr>
          <p:cNvSpPr/>
          <p:nvPr/>
        </p:nvSpPr>
        <p:spPr>
          <a:xfrm>
            <a:off x="6295869" y="3076122"/>
            <a:ext cx="809469" cy="81382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Rectangle 9">
            <a:extLst>
              <a:ext uri="{FF2B5EF4-FFF2-40B4-BE49-F238E27FC236}">
                <a16:creationId xmlns:a16="http://schemas.microsoft.com/office/drawing/2014/main" id="{17F8242F-87E4-4B20-A576-637491337C39}"/>
              </a:ext>
            </a:extLst>
          </p:cNvPr>
          <p:cNvSpPr/>
          <p:nvPr/>
        </p:nvSpPr>
        <p:spPr>
          <a:xfrm>
            <a:off x="6867989" y="1690688"/>
            <a:ext cx="959376" cy="8676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14765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C8A3-7B75-4C67-B663-D9635D7F0017}"/>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Hematologic system</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BB5CB9B-C678-432C-A11D-56058A37AFF8}"/>
              </a:ext>
            </a:extLst>
          </p:cNvPr>
          <p:cNvSpPr>
            <a:spLocks noGrp="1"/>
          </p:cNvSpPr>
          <p:nvPr>
            <p:ph idx="1"/>
          </p:nvPr>
        </p:nvSpPr>
        <p:spPr>
          <a:xfrm>
            <a:off x="838200" y="1885585"/>
            <a:ext cx="10515600" cy="4351338"/>
          </a:xfrm>
        </p:spPr>
        <p:txBody>
          <a:bodyPr>
            <a:normAutofit/>
          </a:bodyPr>
          <a:lstStyle/>
          <a:p>
            <a:r>
              <a:rPr lang="en-US" dirty="0"/>
              <a:t>Physiologic anemia : Hb 11 g/dl , </a:t>
            </a:r>
            <a:r>
              <a:rPr lang="en-US" dirty="0" err="1"/>
              <a:t>Hct</a:t>
            </a:r>
            <a:r>
              <a:rPr lang="en-US" dirty="0"/>
              <a:t> 35%</a:t>
            </a:r>
          </a:p>
          <a:p>
            <a:r>
              <a:rPr lang="en-US" dirty="0"/>
              <a:t>Hypercoagulable stage : Factor I, VII, VIII,</a:t>
            </a:r>
          </a:p>
          <a:p>
            <a:pPr marL="0" indent="0">
              <a:buNone/>
            </a:pPr>
            <a:r>
              <a:rPr lang="en-US" dirty="0"/>
              <a:t> X, XII, von Willebrand</a:t>
            </a:r>
          </a:p>
          <a:p>
            <a:r>
              <a:rPr lang="en-US" dirty="0"/>
              <a:t>protein C, protein S decrease </a:t>
            </a:r>
          </a:p>
          <a:p>
            <a:pPr marL="0" indent="0">
              <a:buNone/>
            </a:pPr>
            <a:endParaRPr lang="en-US" dirty="0"/>
          </a:p>
          <a:p>
            <a:r>
              <a:rPr lang="en-US" dirty="0"/>
              <a:t>Serum cholinesterase activity decrease 20% </a:t>
            </a:r>
            <a:r>
              <a:rPr lang="en-US" dirty="0">
                <a:sym typeface="Wingdings" panose="05000000000000000000" pitchFamily="2" charset="2"/>
              </a:rPr>
              <a:t> SCH prolong</a:t>
            </a:r>
          </a:p>
          <a:p>
            <a:r>
              <a:rPr lang="en-US" dirty="0" err="1">
                <a:sym typeface="Wingdings" panose="05000000000000000000" pitchFamily="2" charset="2"/>
              </a:rPr>
              <a:t>Minerocoticoid</a:t>
            </a:r>
            <a:r>
              <a:rPr lang="en-US" dirty="0">
                <a:sym typeface="Wingdings" panose="05000000000000000000" pitchFamily="2" charset="2"/>
              </a:rPr>
              <a:t> increase activity  Na retention , increase body water content </a:t>
            </a:r>
          </a:p>
          <a:p>
            <a:endParaRPr lang="en-US" dirty="0">
              <a:sym typeface="Wingdings" panose="05000000000000000000" pitchFamily="2" charset="2"/>
            </a:endParaRPr>
          </a:p>
          <a:p>
            <a:endParaRPr lang="en-US" dirty="0"/>
          </a:p>
          <a:p>
            <a:endParaRPr lang="th-TH" dirty="0"/>
          </a:p>
        </p:txBody>
      </p:sp>
      <p:sp>
        <p:nvSpPr>
          <p:cNvPr id="4" name="Arrow: Right 3">
            <a:extLst>
              <a:ext uri="{FF2B5EF4-FFF2-40B4-BE49-F238E27FC236}">
                <a16:creationId xmlns:a16="http://schemas.microsoft.com/office/drawing/2014/main" id="{B5E8F36C-E2EB-4C54-92E3-C56D511511E0}"/>
              </a:ext>
            </a:extLst>
          </p:cNvPr>
          <p:cNvSpPr/>
          <p:nvPr/>
        </p:nvSpPr>
        <p:spPr>
          <a:xfrm>
            <a:off x="6949440" y="2894358"/>
            <a:ext cx="1041010" cy="717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TextBox 4">
            <a:extLst>
              <a:ext uri="{FF2B5EF4-FFF2-40B4-BE49-F238E27FC236}">
                <a16:creationId xmlns:a16="http://schemas.microsoft.com/office/drawing/2014/main" id="{3CF89C2F-8A30-45FD-A1B9-6C46F1DC7168}"/>
              </a:ext>
            </a:extLst>
          </p:cNvPr>
          <p:cNvSpPr txBox="1"/>
          <p:nvPr/>
        </p:nvSpPr>
        <p:spPr>
          <a:xfrm>
            <a:off x="8243669" y="2777623"/>
            <a:ext cx="3699802" cy="954107"/>
          </a:xfrm>
          <a:prstGeom prst="rect">
            <a:avLst/>
          </a:prstGeom>
          <a:noFill/>
          <a:ln w="38100">
            <a:solidFill>
              <a:srgbClr val="0070C0"/>
            </a:solidFill>
          </a:ln>
        </p:spPr>
        <p:txBody>
          <a:bodyPr wrap="square" rtlCol="0">
            <a:spAutoFit/>
          </a:bodyPr>
          <a:lstStyle/>
          <a:p>
            <a:pPr lvl="1"/>
            <a:r>
              <a:rPr lang="en-US" dirty="0"/>
              <a:t>Increase risk of thromboembolism</a:t>
            </a:r>
          </a:p>
        </p:txBody>
      </p:sp>
      <p:sp>
        <p:nvSpPr>
          <p:cNvPr id="6" name="TextBox 5">
            <a:extLst>
              <a:ext uri="{FF2B5EF4-FFF2-40B4-BE49-F238E27FC236}">
                <a16:creationId xmlns:a16="http://schemas.microsoft.com/office/drawing/2014/main" id="{03850786-9D6A-40EF-89C3-5B362FAA0811}"/>
              </a:ext>
            </a:extLst>
          </p:cNvPr>
          <p:cNvSpPr txBox="1"/>
          <p:nvPr/>
        </p:nvSpPr>
        <p:spPr>
          <a:xfrm>
            <a:off x="6955983" y="6428130"/>
            <a:ext cx="5236017" cy="369332"/>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 ; obstetrical anesthesia </a:t>
            </a:r>
            <a:endParaRPr lang="th-TH" sz="1800" dirty="0"/>
          </a:p>
        </p:txBody>
      </p:sp>
    </p:spTree>
    <p:extLst>
      <p:ext uri="{BB962C8B-B14F-4D97-AF65-F5344CB8AC3E}">
        <p14:creationId xmlns:p14="http://schemas.microsoft.com/office/powerpoint/2010/main" val="3464622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747F-3DD7-45C8-841F-01C19FEB7ED2}"/>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Gastrointestinal system</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E20E7AB-99FB-4FE8-B3B6-BDFF29D87BEA}"/>
              </a:ext>
            </a:extLst>
          </p:cNvPr>
          <p:cNvSpPr>
            <a:spLocks noGrp="1"/>
          </p:cNvSpPr>
          <p:nvPr>
            <p:ph idx="1"/>
          </p:nvPr>
        </p:nvSpPr>
        <p:spPr>
          <a:xfrm>
            <a:off x="838200" y="2215367"/>
            <a:ext cx="10515600" cy="4351338"/>
          </a:xfrm>
        </p:spPr>
        <p:txBody>
          <a:bodyPr/>
          <a:lstStyle/>
          <a:p>
            <a:r>
              <a:rPr lang="en-US" dirty="0"/>
              <a:t>Delay gastric emptying time </a:t>
            </a:r>
          </a:p>
          <a:p>
            <a:r>
              <a:rPr lang="en-US" dirty="0"/>
              <a:t>Lower esophageal sphincter incompetent</a:t>
            </a:r>
          </a:p>
          <a:p>
            <a:r>
              <a:rPr lang="en-US" dirty="0"/>
              <a:t>Full stomach</a:t>
            </a:r>
          </a:p>
          <a:p>
            <a:r>
              <a:rPr lang="en-US" dirty="0"/>
              <a:t>Increase risk of aspiration </a:t>
            </a:r>
          </a:p>
          <a:p>
            <a:r>
              <a:rPr lang="en-US" dirty="0"/>
              <a:t>Decrease drug clearance (</a:t>
            </a:r>
            <a:r>
              <a:rPr lang="th-TH" dirty="0"/>
              <a:t>ยาที่ขึ้นกับ</a:t>
            </a:r>
            <a:r>
              <a:rPr lang="en-US" dirty="0"/>
              <a:t> hepatic blood flow) </a:t>
            </a:r>
          </a:p>
          <a:p>
            <a:pPr marL="0" indent="0">
              <a:buNone/>
            </a:pPr>
            <a:r>
              <a:rPr lang="en-US" dirty="0">
                <a:sym typeface="Wingdings" panose="05000000000000000000" pitchFamily="2" charset="2"/>
              </a:rPr>
              <a:t>   decreased hepatic BF 35%</a:t>
            </a:r>
            <a:endParaRPr lang="th-TH" dirty="0"/>
          </a:p>
          <a:p>
            <a:endParaRPr lang="en-US" dirty="0"/>
          </a:p>
          <a:p>
            <a:endParaRPr lang="en-US" dirty="0"/>
          </a:p>
        </p:txBody>
      </p:sp>
      <p:sp>
        <p:nvSpPr>
          <p:cNvPr id="4" name="TextBox 3">
            <a:extLst>
              <a:ext uri="{FF2B5EF4-FFF2-40B4-BE49-F238E27FC236}">
                <a16:creationId xmlns:a16="http://schemas.microsoft.com/office/drawing/2014/main" id="{591713DE-217D-40E3-92D3-C01C45DFA480}"/>
              </a:ext>
            </a:extLst>
          </p:cNvPr>
          <p:cNvSpPr txBox="1"/>
          <p:nvPr/>
        </p:nvSpPr>
        <p:spPr>
          <a:xfrm>
            <a:off x="6955983" y="6428130"/>
            <a:ext cx="5236017" cy="369332"/>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 ; obstetrical anesthesia </a:t>
            </a:r>
            <a:endParaRPr lang="th-TH" sz="1800" dirty="0"/>
          </a:p>
        </p:txBody>
      </p:sp>
    </p:spTree>
    <p:extLst>
      <p:ext uri="{BB962C8B-B14F-4D97-AF65-F5344CB8AC3E}">
        <p14:creationId xmlns:p14="http://schemas.microsoft.com/office/powerpoint/2010/main" val="1446198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5790-27A1-4597-9325-E249126E9569}"/>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Neurologic system</a:t>
            </a:r>
            <a:endParaRPr lang="th-TH" sz="6000" b="1" dirty="0">
              <a:effectLst>
                <a:outerShdw blurRad="38100" dist="38100" dir="2700000" algn="tl">
                  <a:srgbClr val="000000">
                    <a:alpha val="43137"/>
                  </a:srgbClr>
                </a:outerShdw>
              </a:effectLst>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1EF9EE-04C4-48A8-BAE2-81E3D2E94409}"/>
                  </a:ext>
                </a:extLst>
              </p:cNvPr>
              <p:cNvSpPr>
                <a:spLocks noGrp="1"/>
              </p:cNvSpPr>
              <p:nvPr>
                <p:ph idx="1"/>
              </p:nvPr>
            </p:nvSpPr>
            <p:spPr>
              <a:xfrm>
                <a:off x="838200" y="2021617"/>
                <a:ext cx="10515600" cy="4351338"/>
              </a:xfrm>
            </p:spPr>
            <p:txBody>
              <a:bodyPr>
                <a:noAutofit/>
              </a:bodyPr>
              <a:lstStyle/>
              <a:p>
                <a:r>
                  <a:rPr lang="en-US" b="1" dirty="0">
                    <a:solidFill>
                      <a:schemeClr val="accent1"/>
                    </a:solidFill>
                  </a:rPr>
                  <a:t>Decrease local anesthetic requirement </a:t>
                </a:r>
              </a:p>
              <a:p>
                <a:pPr marL="0" indent="0">
                  <a:buNone/>
                </a:pPr>
                <a:r>
                  <a:rPr lang="en-US" dirty="0"/>
                  <a:t>   - epidural pain engorged and decrease size of epidural space </a:t>
                </a:r>
              </a:p>
              <a:p>
                <a:pPr marL="0" indent="0">
                  <a:buNone/>
                </a:pPr>
                <a:r>
                  <a:rPr lang="en-US" dirty="0"/>
                  <a:t>   - increase sensitivity of nerve fiber </a:t>
                </a:r>
              </a:p>
              <a:p>
                <a14:m>
                  <m:oMath xmlns:m="http://schemas.openxmlformats.org/officeDocument/2006/math">
                    <m:r>
                      <a:rPr lang="th-TH" i="1">
                        <a:latin typeface="Cambria Math" panose="02040503050406030204" pitchFamily="18" charset="0"/>
                        <a:ea typeface="Cambria Math" panose="02040503050406030204" pitchFamily="18" charset="0"/>
                      </a:rPr>
                      <m:t>↑</m:t>
                    </m:r>
                  </m:oMath>
                </a14:m>
                <a:r>
                  <a:rPr lang="th-TH" dirty="0"/>
                  <a:t> </a:t>
                </a:r>
                <a:r>
                  <a:rPr lang="en-US" dirty="0"/>
                  <a:t>dermatome spread of epidural or intrathecal LA</a:t>
                </a:r>
              </a:p>
              <a:p>
                <a14:m>
                  <m:oMath xmlns:m="http://schemas.openxmlformats.org/officeDocument/2006/math">
                    <m:r>
                      <m:rPr>
                        <m:nor/>
                      </m:rPr>
                      <a:rPr lang="en-US" dirty="0">
                        <a:sym typeface="Wingdings" panose="05000000000000000000" pitchFamily="2" charset="2"/>
                      </a:rPr>
                      <m:t>Epidural</m:t>
                    </m:r>
                    <m:r>
                      <m:rPr>
                        <m:nor/>
                      </m:rPr>
                      <a:rPr lang="en-US" dirty="0">
                        <a:sym typeface="Wingdings" panose="05000000000000000000" pitchFamily="2" charset="2"/>
                      </a:rPr>
                      <m:t> </m:t>
                    </m:r>
                    <m:r>
                      <m:rPr>
                        <m:nor/>
                      </m:rPr>
                      <a:rPr lang="en-US" dirty="0">
                        <a:sym typeface="Wingdings" panose="05000000000000000000" pitchFamily="2" charset="2"/>
                      </a:rPr>
                      <m:t>block</m:t>
                    </m:r>
                    <m:r>
                      <m:rPr>
                        <m:nor/>
                      </m:rPr>
                      <a:rPr lang="en-US" dirty="0">
                        <a:sym typeface="Wingdings" panose="05000000000000000000" pitchFamily="2" charset="2"/>
                      </a:rPr>
                      <m:t></m:t>
                    </m:r>
                    <m:r>
                      <a:rPr lang="th-TH" i="1">
                        <a:latin typeface="Cambria Math" panose="02040503050406030204" pitchFamily="18" charset="0"/>
                        <a:ea typeface="Cambria Math" panose="02040503050406030204" pitchFamily="18" charset="0"/>
                      </a:rPr>
                      <m:t>↑</m:t>
                    </m:r>
                  </m:oMath>
                </a14:m>
                <a:r>
                  <a:rPr lang="th-TH" dirty="0"/>
                  <a:t> </a:t>
                </a:r>
                <a:r>
                  <a:rPr lang="en-US" dirty="0"/>
                  <a:t>risk of intravascular catheter placement </a:t>
                </a:r>
              </a:p>
              <a:p>
                <a:r>
                  <a:rPr lang="en-US" dirty="0"/>
                  <a:t>Decrease MAC 30-40%</a:t>
                </a:r>
              </a:p>
            </p:txBody>
          </p:sp>
        </mc:Choice>
        <mc:Fallback>
          <p:sp>
            <p:nvSpPr>
              <p:cNvPr id="3" name="Content Placeholder 2">
                <a:extLst>
                  <a:ext uri="{FF2B5EF4-FFF2-40B4-BE49-F238E27FC236}">
                    <a16:creationId xmlns:a16="http://schemas.microsoft.com/office/drawing/2014/main" id="{EE1EF9EE-04C4-48A8-BAE2-81E3D2E94409}"/>
                  </a:ext>
                </a:extLst>
              </p:cNvPr>
              <p:cNvSpPr>
                <a:spLocks noGrp="1" noRot="1" noChangeAspect="1" noMove="1" noResize="1" noEditPoints="1" noAdjustHandles="1" noChangeArrowheads="1" noChangeShapeType="1" noTextEdit="1"/>
              </p:cNvSpPr>
              <p:nvPr>
                <p:ph idx="1"/>
              </p:nvPr>
            </p:nvSpPr>
            <p:spPr>
              <a:xfrm>
                <a:off x="838200" y="2021617"/>
                <a:ext cx="10515600" cy="4351338"/>
              </a:xfrm>
              <a:blipFill>
                <a:blip r:embed="rId3"/>
                <a:stretch>
                  <a:fillRect l="-1043" t="-2384"/>
                </a:stretch>
              </a:blipFill>
            </p:spPr>
            <p:txBody>
              <a:bodyPr/>
              <a:lstStyle/>
              <a:p>
                <a:r>
                  <a:rPr lang="th-TH">
                    <a:noFill/>
                  </a:rPr>
                  <a:t> </a:t>
                </a:r>
              </a:p>
            </p:txBody>
          </p:sp>
        </mc:Fallback>
      </mc:AlternateContent>
      <p:sp>
        <p:nvSpPr>
          <p:cNvPr id="4" name="TextBox 3">
            <a:extLst>
              <a:ext uri="{FF2B5EF4-FFF2-40B4-BE49-F238E27FC236}">
                <a16:creationId xmlns:a16="http://schemas.microsoft.com/office/drawing/2014/main" id="{CAC30998-5A1C-497C-BABF-6D8B768A1135}"/>
              </a:ext>
            </a:extLst>
          </p:cNvPr>
          <p:cNvSpPr txBox="1"/>
          <p:nvPr/>
        </p:nvSpPr>
        <p:spPr>
          <a:xfrm>
            <a:off x="9134554" y="6213804"/>
            <a:ext cx="3057446" cy="646331"/>
          </a:xfrm>
          <a:prstGeom prst="rect">
            <a:avLst/>
          </a:prstGeom>
          <a:noFill/>
        </p:spPr>
        <p:txBody>
          <a:bodyPr wrap="square" rtlCol="0">
            <a:spAutoFit/>
          </a:bodyPr>
          <a:lstStyle/>
          <a:p>
            <a:r>
              <a:rPr lang="en-US" sz="1800" dirty="0"/>
              <a:t>-Clinical Anesthesia 7</a:t>
            </a:r>
            <a:r>
              <a:rPr lang="en-US" sz="1800" baseline="30000" dirty="0"/>
              <a:t>th</a:t>
            </a:r>
            <a:r>
              <a:rPr lang="en-US" sz="1800" dirty="0"/>
              <a:t> edition</a:t>
            </a:r>
          </a:p>
          <a:p>
            <a:r>
              <a:rPr lang="en-US" sz="1800" dirty="0"/>
              <a:t>-Miller’s Anesthesia 8</a:t>
            </a:r>
            <a:r>
              <a:rPr lang="en-US" sz="1800" baseline="30000" dirty="0"/>
              <a:t>th</a:t>
            </a:r>
            <a:r>
              <a:rPr lang="en-US" sz="1800" dirty="0"/>
              <a:t> edition  </a:t>
            </a:r>
            <a:endParaRPr lang="th-TH" sz="1800" dirty="0"/>
          </a:p>
        </p:txBody>
      </p:sp>
    </p:spTree>
    <p:extLst>
      <p:ext uri="{BB962C8B-B14F-4D97-AF65-F5344CB8AC3E}">
        <p14:creationId xmlns:p14="http://schemas.microsoft.com/office/powerpoint/2010/main" val="336722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A5B5-9E78-41C0-B2E5-F680C79F870B}"/>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Atrial septal defect (ASD)</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FD1235-1DEF-4BDC-AE5D-120E5EBA58DF}"/>
              </a:ext>
            </a:extLst>
          </p:cNvPr>
          <p:cNvSpPr>
            <a:spLocks noGrp="1"/>
          </p:cNvSpPr>
          <p:nvPr>
            <p:ph idx="1"/>
          </p:nvPr>
        </p:nvSpPr>
        <p:spPr>
          <a:xfrm>
            <a:off x="838200" y="2141537"/>
            <a:ext cx="10515600" cy="4351338"/>
          </a:xfrm>
        </p:spPr>
        <p:txBody>
          <a:bodyPr/>
          <a:lstStyle/>
          <a:p>
            <a:r>
              <a:rPr lang="en-US" dirty="0"/>
              <a:t>Solitary ASDs constitute approximately 6–10% of all CHDs</a:t>
            </a:r>
          </a:p>
          <a:p>
            <a:r>
              <a:rPr lang="en-US" dirty="0"/>
              <a:t>They affect females with a frequency of 2–3 times more than males</a:t>
            </a:r>
          </a:p>
          <a:p>
            <a:r>
              <a:rPr lang="en-US" b="1" dirty="0">
                <a:solidFill>
                  <a:schemeClr val="accent1"/>
                </a:solidFill>
              </a:rPr>
              <a:t>There are 4 major types of ASDs</a:t>
            </a:r>
            <a:r>
              <a:rPr lang="en-US" dirty="0"/>
              <a:t>: ostium primum, ostium </a:t>
            </a:r>
            <a:r>
              <a:rPr lang="en-US" dirty="0" err="1"/>
              <a:t>secundum</a:t>
            </a:r>
            <a:r>
              <a:rPr lang="en-US" dirty="0"/>
              <a:t>, sinus venosus, and coronary sinus types. </a:t>
            </a:r>
          </a:p>
          <a:p>
            <a:r>
              <a:rPr lang="en-US" b="1" dirty="0">
                <a:solidFill>
                  <a:schemeClr val="accent1"/>
                </a:solidFill>
              </a:rPr>
              <a:t>The ostium </a:t>
            </a:r>
            <a:r>
              <a:rPr lang="en-US" b="1" dirty="0" err="1">
                <a:solidFill>
                  <a:schemeClr val="accent1"/>
                </a:solidFill>
              </a:rPr>
              <a:t>secundum</a:t>
            </a:r>
            <a:r>
              <a:rPr lang="en-US" b="1" dirty="0">
                <a:solidFill>
                  <a:schemeClr val="accent1"/>
                </a:solidFill>
              </a:rPr>
              <a:t> type is the most common (75%)</a:t>
            </a:r>
            <a:endParaRPr lang="th-TH" b="1" dirty="0">
              <a:solidFill>
                <a:schemeClr val="accent1"/>
              </a:solidFill>
            </a:endParaRPr>
          </a:p>
        </p:txBody>
      </p:sp>
      <p:sp>
        <p:nvSpPr>
          <p:cNvPr id="4" name="TextBox 3">
            <a:extLst>
              <a:ext uri="{FF2B5EF4-FFF2-40B4-BE49-F238E27FC236}">
                <a16:creationId xmlns:a16="http://schemas.microsoft.com/office/drawing/2014/main" id="{C47D06C3-618E-42E8-9088-FAC84F811AB4}"/>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236359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E7F5BF-1C70-4C64-924C-73436F3EA744}"/>
              </a:ext>
            </a:extLst>
          </p:cNvPr>
          <p:cNvPicPr>
            <a:picLocks noGrp="1" noChangeAspect="1"/>
          </p:cNvPicPr>
          <p:nvPr>
            <p:ph idx="1"/>
          </p:nvPr>
        </p:nvPicPr>
        <p:blipFill rotWithShape="1">
          <a:blip r:embed="rId3"/>
          <a:srcRect l="22322" t="19228" r="50000" b="30206"/>
          <a:stretch/>
        </p:blipFill>
        <p:spPr>
          <a:xfrm>
            <a:off x="3362179" y="1389679"/>
            <a:ext cx="5725550" cy="5229803"/>
          </a:xfrm>
          <a:prstGeom prst="rect">
            <a:avLst/>
          </a:prstGeom>
        </p:spPr>
      </p:pic>
      <p:sp>
        <p:nvSpPr>
          <p:cNvPr id="2" name="Title 1">
            <a:extLst>
              <a:ext uri="{FF2B5EF4-FFF2-40B4-BE49-F238E27FC236}">
                <a16:creationId xmlns:a16="http://schemas.microsoft.com/office/drawing/2014/main" id="{BC8D1E02-8C11-4400-8089-97710014D4C5}"/>
              </a:ext>
            </a:extLst>
          </p:cNvPr>
          <p:cNvSpPr>
            <a:spLocks noGrp="1"/>
          </p:cNvSpPr>
          <p:nvPr>
            <p:ph type="title"/>
          </p:nvPr>
        </p:nvSpPr>
        <p:spPr>
          <a:xfrm>
            <a:off x="967154" y="154110"/>
            <a:ext cx="10515600" cy="1325563"/>
          </a:xfrm>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Atrial septal defect (ASD)</a:t>
            </a:r>
            <a:endParaRPr lang="th-TH" sz="60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DE825B2-339E-4D52-9A87-61FB4B92F514}"/>
              </a:ext>
            </a:extLst>
          </p:cNvPr>
          <p:cNvSpPr txBox="1"/>
          <p:nvPr/>
        </p:nvSpPr>
        <p:spPr>
          <a:xfrm>
            <a:off x="6400800" y="6488668"/>
            <a:ext cx="6071016" cy="369332"/>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p:txBody>
      </p:sp>
    </p:spTree>
    <p:extLst>
      <p:ext uri="{BB962C8B-B14F-4D97-AF65-F5344CB8AC3E}">
        <p14:creationId xmlns:p14="http://schemas.microsoft.com/office/powerpoint/2010/main" val="736419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692D-B3BA-4EE7-85E0-53C97171EB5E}"/>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Atrial septal defect (ASD)</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B851C55-C7F6-4600-8C16-FF69E2A0C1B7}"/>
              </a:ext>
            </a:extLst>
          </p:cNvPr>
          <p:cNvSpPr>
            <a:spLocks noGrp="1"/>
          </p:cNvSpPr>
          <p:nvPr>
            <p:ph idx="1"/>
          </p:nvPr>
        </p:nvSpPr>
        <p:spPr>
          <a:xfrm>
            <a:off x="838200" y="2095446"/>
            <a:ext cx="10515600" cy="4351338"/>
          </a:xfrm>
        </p:spPr>
        <p:txBody>
          <a:bodyPr/>
          <a:lstStyle/>
          <a:p>
            <a:pPr marL="0" indent="0">
              <a:buNone/>
            </a:pPr>
            <a:r>
              <a:rPr lang="en-US" b="1" dirty="0"/>
              <a:t>Pathophysiology</a:t>
            </a:r>
          </a:p>
          <a:p>
            <a:pPr marL="285750" indent="-285750">
              <a:buFontTx/>
              <a:buChar char="-"/>
            </a:pPr>
            <a:r>
              <a:rPr lang="en-US" dirty="0" err="1"/>
              <a:t>Secundum</a:t>
            </a:r>
            <a:r>
              <a:rPr lang="en-US" dirty="0"/>
              <a:t> atrial septal defect located in the center of the interatrial septum.</a:t>
            </a:r>
          </a:p>
          <a:p>
            <a:pPr marL="285750" indent="-285750">
              <a:buFontTx/>
              <a:buChar char="-"/>
            </a:pPr>
            <a:r>
              <a:rPr lang="en-US" dirty="0"/>
              <a:t>Blood flow is along a </a:t>
            </a:r>
            <a:r>
              <a:rPr lang="en-US" b="1" dirty="0"/>
              <a:t>pressure gradient from the left atrium (LA) to the right atrium (RA). </a:t>
            </a:r>
          </a:p>
          <a:p>
            <a:pPr marL="285750" indent="-285750">
              <a:buFontTx/>
              <a:buChar char="-"/>
            </a:pPr>
            <a:r>
              <a:rPr lang="en-US" dirty="0"/>
              <a:t>The resulting </a:t>
            </a:r>
            <a:r>
              <a:rPr lang="en-US" b="1" dirty="0">
                <a:solidFill>
                  <a:schemeClr val="accent1"/>
                </a:solidFill>
              </a:rPr>
              <a:t>left-to-right intracardiac shunt </a:t>
            </a:r>
            <a:r>
              <a:rPr lang="en-US" dirty="0"/>
              <a:t>is associated with increased blood flow through the pulmonary artery (PA).</a:t>
            </a:r>
            <a:endParaRPr lang="th-TH" dirty="0"/>
          </a:p>
          <a:p>
            <a:pPr marL="0" indent="0">
              <a:buNone/>
            </a:pPr>
            <a:endParaRPr lang="en-US" dirty="0"/>
          </a:p>
          <a:p>
            <a:pPr marL="0" indent="0">
              <a:buNone/>
            </a:pPr>
            <a:endParaRPr lang="en-US" dirty="0"/>
          </a:p>
          <a:p>
            <a:endParaRPr lang="th-TH" dirty="0"/>
          </a:p>
        </p:txBody>
      </p:sp>
      <p:sp>
        <p:nvSpPr>
          <p:cNvPr id="4" name="TextBox 3">
            <a:extLst>
              <a:ext uri="{FF2B5EF4-FFF2-40B4-BE49-F238E27FC236}">
                <a16:creationId xmlns:a16="http://schemas.microsoft.com/office/drawing/2014/main" id="{1E8509EE-3E46-40B7-8431-743D3C4A35E7}"/>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26636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53430A-95CF-48AF-BE93-AD5D0800326D}"/>
              </a:ext>
            </a:extLst>
          </p:cNvPr>
          <p:cNvSpPr>
            <a:spLocks noGrp="1"/>
          </p:cNvSpPr>
          <p:nvPr>
            <p:ph idx="1"/>
          </p:nvPr>
        </p:nvSpPr>
        <p:spPr/>
        <p:txBody>
          <a:bodyPr/>
          <a:lstStyle/>
          <a:p>
            <a:r>
              <a:rPr lang="en-US" sz="3200" b="1" dirty="0"/>
              <a:t>Present illness </a:t>
            </a:r>
            <a:r>
              <a:rPr lang="en-US" sz="3200" dirty="0"/>
              <a:t>: </a:t>
            </a:r>
          </a:p>
          <a:p>
            <a:pPr marL="0" indent="0">
              <a:buNone/>
            </a:pPr>
            <a:r>
              <a:rPr lang="en-US" sz="3200" dirty="0"/>
              <a:t>      6 </a:t>
            </a:r>
            <a:r>
              <a:rPr lang="th-TH" sz="3200" dirty="0"/>
              <a:t>ชม ก่อนมา รพ. ผู้ป่วยปวดท้องถี่ขึ้น  ไม่มีมูกเลือดออกทางช่องคลอด ไม่มีน้ำเดิน ลูกดิ้นดี ไม่มีอาการเจ็บหน้าอก ไม่มีอาการหายใจหอบเหนื่อย ไม่มีอาการใจสั่น นอนราบได้ปกติ</a:t>
            </a:r>
            <a:endParaRPr lang="en-US" sz="3200" dirty="0"/>
          </a:p>
          <a:p>
            <a:endParaRPr lang="th-TH" dirty="0"/>
          </a:p>
        </p:txBody>
      </p:sp>
      <p:sp>
        <p:nvSpPr>
          <p:cNvPr id="4" name="Title 1">
            <a:extLst>
              <a:ext uri="{FF2B5EF4-FFF2-40B4-BE49-F238E27FC236}">
                <a16:creationId xmlns:a16="http://schemas.microsoft.com/office/drawing/2014/main" id="{118A75C8-873B-4964-B240-D4E7F6A868EA}"/>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History </a:t>
            </a:r>
            <a:endParaRPr lang="th-TH" sz="6000" b="1" dirty="0">
              <a:effectLst>
                <a:outerShdw blurRad="38100" dist="38100" dir="2700000" algn="tl">
                  <a:srgbClr val="000000">
                    <a:alpha val="43137"/>
                  </a:srgbClr>
                </a:outerShdw>
              </a:effectLst>
            </a:endParaRPr>
          </a:p>
        </p:txBody>
      </p:sp>
      <p:pic>
        <p:nvPicPr>
          <p:cNvPr id="5" name="Content Placeholder 4">
            <a:extLst>
              <a:ext uri="{FF2B5EF4-FFF2-40B4-BE49-F238E27FC236}">
                <a16:creationId xmlns:a16="http://schemas.microsoft.com/office/drawing/2014/main" id="{E063C810-3A17-4BDE-BEB1-C78E488DF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477" y="3963495"/>
            <a:ext cx="6000750" cy="2714625"/>
          </a:xfrm>
          <a:prstGeom prst="rect">
            <a:avLst/>
          </a:prstGeom>
        </p:spPr>
      </p:pic>
    </p:spTree>
    <p:extLst>
      <p:ext uri="{BB962C8B-B14F-4D97-AF65-F5344CB8AC3E}">
        <p14:creationId xmlns:p14="http://schemas.microsoft.com/office/powerpoint/2010/main" val="424772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270D-70A0-49B3-8B98-42B218DAFBC9}"/>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Atrial septal defect evaluation </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80DA5BB-2CAE-4A0E-AE3E-29EFA3355B51}"/>
              </a:ext>
            </a:extLst>
          </p:cNvPr>
          <p:cNvSpPr>
            <a:spLocks noGrp="1"/>
          </p:cNvSpPr>
          <p:nvPr>
            <p:ph idx="1"/>
          </p:nvPr>
        </p:nvSpPr>
        <p:spPr>
          <a:xfrm>
            <a:off x="838200" y="1990517"/>
            <a:ext cx="10515600" cy="4351338"/>
          </a:xfrm>
        </p:spPr>
        <p:txBody>
          <a:bodyPr>
            <a:normAutofit/>
          </a:bodyPr>
          <a:lstStyle/>
          <a:p>
            <a:r>
              <a:rPr lang="en-US" dirty="0"/>
              <a:t>Severity of the cardiac disease </a:t>
            </a:r>
          </a:p>
          <a:p>
            <a:r>
              <a:rPr lang="en-US" dirty="0"/>
              <a:t>Cardiac reserve : NYHA</a:t>
            </a:r>
          </a:p>
          <a:p>
            <a:r>
              <a:rPr lang="en-US" dirty="0"/>
              <a:t>Functional classification : dyspnea on exertion </a:t>
            </a:r>
          </a:p>
          <a:p>
            <a:r>
              <a:rPr lang="en-US" dirty="0"/>
              <a:t>Right heart failure</a:t>
            </a:r>
          </a:p>
          <a:p>
            <a:r>
              <a:rPr lang="en-US" dirty="0"/>
              <a:t>History of paradoxical embolism, recurrent pulmonary infections</a:t>
            </a:r>
          </a:p>
          <a:p>
            <a:r>
              <a:rPr lang="en-US" dirty="0"/>
              <a:t>Abdominal viscera congested (rt side pressure and circulating volume)</a:t>
            </a:r>
          </a:p>
          <a:p>
            <a:endParaRPr lang="en-US" dirty="0"/>
          </a:p>
          <a:p>
            <a:endParaRPr lang="th-TH" dirty="0"/>
          </a:p>
        </p:txBody>
      </p:sp>
      <p:sp>
        <p:nvSpPr>
          <p:cNvPr id="4" name="TextBox 3">
            <a:extLst>
              <a:ext uri="{FF2B5EF4-FFF2-40B4-BE49-F238E27FC236}">
                <a16:creationId xmlns:a16="http://schemas.microsoft.com/office/drawing/2014/main" id="{29738699-CBCC-4271-90EE-3BA4B63A1FF9}"/>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95603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71CA-D54F-4C79-870C-699ECE48CD47}"/>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Cardiovascular evaluation</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DA6F51A-6762-4A9A-AC3D-9BE7B6A9F19F}"/>
              </a:ext>
            </a:extLst>
          </p:cNvPr>
          <p:cNvSpPr>
            <a:spLocks noGrp="1"/>
          </p:cNvSpPr>
          <p:nvPr>
            <p:ph idx="1"/>
          </p:nvPr>
        </p:nvSpPr>
        <p:spPr>
          <a:xfrm>
            <a:off x="838200" y="1900575"/>
            <a:ext cx="10515600" cy="4351338"/>
          </a:xfrm>
        </p:spPr>
        <p:txBody>
          <a:bodyPr>
            <a:normAutofit/>
          </a:bodyPr>
          <a:lstStyle/>
          <a:p>
            <a:r>
              <a:rPr lang="en-US" sz="3200" b="1" dirty="0">
                <a:solidFill>
                  <a:schemeClr val="accent1"/>
                </a:solidFill>
              </a:rPr>
              <a:t>ECG</a:t>
            </a:r>
            <a:r>
              <a:rPr lang="en-US" sz="3200" dirty="0"/>
              <a:t> : </a:t>
            </a:r>
            <a:r>
              <a:rPr lang="en-US" dirty="0"/>
              <a:t>right axis deviation and incomplete RBBB, AF, SVT .</a:t>
            </a:r>
            <a:endParaRPr lang="en-US" sz="8000" dirty="0"/>
          </a:p>
          <a:p>
            <a:r>
              <a:rPr lang="en-US" sz="3200" b="1" dirty="0">
                <a:solidFill>
                  <a:schemeClr val="accent1"/>
                </a:solidFill>
              </a:rPr>
              <a:t>CXR </a:t>
            </a:r>
            <a:r>
              <a:rPr lang="en-US" sz="3200" dirty="0"/>
              <a:t>: </a:t>
            </a:r>
            <a:r>
              <a:rPr lang="en-US" dirty="0"/>
              <a:t>prominent pulmonary arteries and mild to  moderate cardiomegaly.</a:t>
            </a:r>
            <a:endParaRPr lang="en-US" sz="3200" dirty="0"/>
          </a:p>
          <a:p>
            <a:r>
              <a:rPr lang="en-US" sz="3200" b="1" dirty="0">
                <a:solidFill>
                  <a:schemeClr val="accent1"/>
                </a:solidFill>
              </a:rPr>
              <a:t>Echocardiography</a:t>
            </a:r>
          </a:p>
          <a:p>
            <a:pPr marL="457200" lvl="1" indent="0">
              <a:buNone/>
            </a:pPr>
            <a:r>
              <a:rPr lang="en-US" sz="3200" dirty="0"/>
              <a:t>   - small defect &lt; 0.5 cm </a:t>
            </a:r>
            <a:r>
              <a:rPr lang="en-US" sz="3200" dirty="0">
                <a:sym typeface="Wingdings" panose="05000000000000000000" pitchFamily="2" charset="2"/>
              </a:rPr>
              <a:t> no hemodynamic sequelae</a:t>
            </a:r>
          </a:p>
          <a:p>
            <a:pPr marL="457200" lvl="1" indent="0">
              <a:buNone/>
            </a:pPr>
            <a:r>
              <a:rPr lang="en-US" sz="3200" dirty="0">
                <a:sym typeface="Wingdings" panose="05000000000000000000" pitchFamily="2" charset="2"/>
              </a:rPr>
              <a:t>   - defect &gt; 2 cm  Lt to Rt shunt, increase pulmonary blood flow </a:t>
            </a:r>
          </a:p>
          <a:p>
            <a:pPr marL="457200" lvl="1" indent="0">
              <a:buNone/>
            </a:pPr>
            <a:r>
              <a:rPr lang="en-US" sz="3200" dirty="0">
                <a:sym typeface="Wingdings" panose="05000000000000000000" pitchFamily="2" charset="2"/>
              </a:rPr>
              <a:t>   - systolic ejection murmur audible </a:t>
            </a:r>
            <a:endParaRPr lang="en-US" sz="3200" dirty="0"/>
          </a:p>
          <a:p>
            <a:endParaRPr lang="th-TH" dirty="0"/>
          </a:p>
        </p:txBody>
      </p:sp>
    </p:spTree>
    <p:extLst>
      <p:ext uri="{BB962C8B-B14F-4D97-AF65-F5344CB8AC3E}">
        <p14:creationId xmlns:p14="http://schemas.microsoft.com/office/powerpoint/2010/main" val="258994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5718-8193-4532-89DD-FEC5952E39E6}"/>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Cardiovascular evaluation</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DF00333-7920-421E-A720-1D8EC6898680}"/>
              </a:ext>
            </a:extLst>
          </p:cNvPr>
          <p:cNvSpPr>
            <a:spLocks noGrp="1"/>
          </p:cNvSpPr>
          <p:nvPr>
            <p:ph idx="1"/>
          </p:nvPr>
        </p:nvSpPr>
        <p:spPr>
          <a:xfrm>
            <a:off x="838200" y="2141537"/>
            <a:ext cx="10515600" cy="4351338"/>
          </a:xfrm>
        </p:spPr>
        <p:txBody>
          <a:bodyPr/>
          <a:lstStyle/>
          <a:p>
            <a:r>
              <a:rPr lang="en-US" dirty="0"/>
              <a:t> </a:t>
            </a:r>
            <a:r>
              <a:rPr lang="en-US" b="1" dirty="0">
                <a:solidFill>
                  <a:schemeClr val="accent1"/>
                </a:solidFill>
              </a:rPr>
              <a:t>Antibiotic prophylaxis against bacterial endocarditis is unnecessary </a:t>
            </a:r>
          </a:p>
          <a:p>
            <a:pPr marL="0" indent="0">
              <a:buNone/>
            </a:pPr>
            <a:r>
              <a:rPr lang="en-US" dirty="0"/>
              <a:t>   unless a concomitant valvular abnormality (mitral valve prolapse or mitral valve cleft) is present.</a:t>
            </a:r>
            <a:endParaRPr lang="en-US" b="1" dirty="0">
              <a:solidFill>
                <a:schemeClr val="accent1"/>
              </a:solidFill>
            </a:endParaRPr>
          </a:p>
          <a:p>
            <a:pPr marL="0" indent="0">
              <a:buNone/>
            </a:pPr>
            <a:endParaRPr lang="th-TH" dirty="0"/>
          </a:p>
        </p:txBody>
      </p:sp>
      <p:sp>
        <p:nvSpPr>
          <p:cNvPr id="6" name="TextBox 5">
            <a:extLst>
              <a:ext uri="{FF2B5EF4-FFF2-40B4-BE49-F238E27FC236}">
                <a16:creationId xmlns:a16="http://schemas.microsoft.com/office/drawing/2014/main" id="{81E8076F-2073-4B47-B863-94F0F7AED9B7}"/>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2114546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FB82-362F-49AC-9930-1C7BD2935477}"/>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4000" b="1" dirty="0">
                <a:effectLst>
                  <a:outerShdw blurRad="38100" dist="38100" dir="2700000" algn="tl">
                    <a:srgbClr val="000000">
                      <a:alpha val="43137"/>
                    </a:srgbClr>
                  </a:outerShdw>
                </a:effectLst>
              </a:rPr>
              <a:t>Cardiac Conditions Associated With the Highest Risk of Adverse Outcome From Endocarditis</a:t>
            </a:r>
            <a:endParaRPr lang="th-TH" sz="4000" dirty="0">
              <a:effectLst>
                <a:outerShdw blurRad="38100" dist="38100" dir="2700000" algn="tl">
                  <a:srgbClr val="000000">
                    <a:alpha val="43137"/>
                  </a:srgbClr>
                </a:outerShdw>
              </a:effectLst>
            </a:endParaRPr>
          </a:p>
        </p:txBody>
      </p:sp>
      <p:pic>
        <p:nvPicPr>
          <p:cNvPr id="4" name="Content Placeholder 3">
            <a:extLst>
              <a:ext uri="{FF2B5EF4-FFF2-40B4-BE49-F238E27FC236}">
                <a16:creationId xmlns:a16="http://schemas.microsoft.com/office/drawing/2014/main" id="{348BE053-BBBE-474E-BED9-C15E5A2D4314}"/>
              </a:ext>
            </a:extLst>
          </p:cNvPr>
          <p:cNvPicPr>
            <a:picLocks noGrp="1" noChangeAspect="1"/>
          </p:cNvPicPr>
          <p:nvPr>
            <p:ph idx="1"/>
          </p:nvPr>
        </p:nvPicPr>
        <p:blipFill rotWithShape="1">
          <a:blip r:embed="rId3"/>
          <a:srcRect l="14328" t="42888" r="50041" b="28975"/>
          <a:stretch/>
        </p:blipFill>
        <p:spPr>
          <a:xfrm>
            <a:off x="922207" y="1794796"/>
            <a:ext cx="10347585" cy="4593970"/>
          </a:xfrm>
          <a:prstGeom prst="rect">
            <a:avLst/>
          </a:prstGeom>
        </p:spPr>
      </p:pic>
      <p:sp>
        <p:nvSpPr>
          <p:cNvPr id="5" name="Star: 5 Points 4">
            <a:extLst>
              <a:ext uri="{FF2B5EF4-FFF2-40B4-BE49-F238E27FC236}">
                <a16:creationId xmlns:a16="http://schemas.microsoft.com/office/drawing/2014/main" id="{2809A0CA-3D1D-42FF-A8A1-81C0BAF33378}"/>
              </a:ext>
            </a:extLst>
          </p:cNvPr>
          <p:cNvSpPr/>
          <p:nvPr/>
        </p:nvSpPr>
        <p:spPr>
          <a:xfrm>
            <a:off x="1051811" y="1812863"/>
            <a:ext cx="419727" cy="3496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Star: 5 Points 5">
            <a:extLst>
              <a:ext uri="{FF2B5EF4-FFF2-40B4-BE49-F238E27FC236}">
                <a16:creationId xmlns:a16="http://schemas.microsoft.com/office/drawing/2014/main" id="{6B75597B-CAFB-4661-9236-948D6D8015DA}"/>
              </a:ext>
            </a:extLst>
          </p:cNvPr>
          <p:cNvSpPr/>
          <p:nvPr/>
        </p:nvSpPr>
        <p:spPr>
          <a:xfrm>
            <a:off x="1051811" y="2331760"/>
            <a:ext cx="419727" cy="3496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Star: 5 Points 6">
            <a:extLst>
              <a:ext uri="{FF2B5EF4-FFF2-40B4-BE49-F238E27FC236}">
                <a16:creationId xmlns:a16="http://schemas.microsoft.com/office/drawing/2014/main" id="{C785B26F-8261-4F58-9233-09519EC1E8C9}"/>
              </a:ext>
            </a:extLst>
          </p:cNvPr>
          <p:cNvSpPr/>
          <p:nvPr/>
        </p:nvSpPr>
        <p:spPr>
          <a:xfrm>
            <a:off x="1069301" y="2785488"/>
            <a:ext cx="419727" cy="3496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8" name="Star: 5 Points 7">
            <a:extLst>
              <a:ext uri="{FF2B5EF4-FFF2-40B4-BE49-F238E27FC236}">
                <a16:creationId xmlns:a16="http://schemas.microsoft.com/office/drawing/2014/main" id="{7713EB28-610B-43C7-BE7A-5E48F5F386B4}"/>
              </a:ext>
            </a:extLst>
          </p:cNvPr>
          <p:cNvSpPr/>
          <p:nvPr/>
        </p:nvSpPr>
        <p:spPr>
          <a:xfrm>
            <a:off x="1069300" y="5948975"/>
            <a:ext cx="419727" cy="3496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0" name="TextBox 9">
            <a:extLst>
              <a:ext uri="{FF2B5EF4-FFF2-40B4-BE49-F238E27FC236}">
                <a16:creationId xmlns:a16="http://schemas.microsoft.com/office/drawing/2014/main" id="{32F1FD0D-57BC-4E64-89A9-38DCF42A4DC4}"/>
              </a:ext>
            </a:extLst>
          </p:cNvPr>
          <p:cNvSpPr txBox="1"/>
          <p:nvPr/>
        </p:nvSpPr>
        <p:spPr>
          <a:xfrm>
            <a:off x="2443396" y="6480839"/>
            <a:ext cx="9778584" cy="369332"/>
          </a:xfrm>
          <a:prstGeom prst="rect">
            <a:avLst/>
          </a:prstGeom>
          <a:noFill/>
          <a:ln w="6350">
            <a:noFill/>
          </a:ln>
        </p:spPr>
        <p:txBody>
          <a:bodyPr wrap="square" rtlCol="0">
            <a:spAutoFit/>
          </a:bodyPr>
          <a:lstStyle/>
          <a:p>
            <a:r>
              <a:rPr lang="en-US" sz="1800" dirty="0"/>
              <a:t>Prevention of Infective Endocarditis, Guidelines From the American Heart Association , October 9, 2007</a:t>
            </a:r>
          </a:p>
        </p:txBody>
      </p:sp>
    </p:spTree>
    <p:extLst>
      <p:ext uri="{BB962C8B-B14F-4D97-AF65-F5344CB8AC3E}">
        <p14:creationId xmlns:p14="http://schemas.microsoft.com/office/powerpoint/2010/main" val="22915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6095-1F06-4258-B165-CC1411116855}"/>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Pulmonary hypertension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C9AAE33-FADE-4FA2-A965-9F8DD3DA9471}"/>
              </a:ext>
            </a:extLst>
          </p:cNvPr>
          <p:cNvSpPr>
            <a:spLocks noGrp="1"/>
          </p:cNvSpPr>
          <p:nvPr>
            <p:ph idx="1"/>
          </p:nvPr>
        </p:nvSpPr>
        <p:spPr>
          <a:xfrm>
            <a:off x="838200" y="2020497"/>
            <a:ext cx="10515600" cy="4351338"/>
          </a:xfrm>
        </p:spPr>
        <p:txBody>
          <a:bodyPr/>
          <a:lstStyle/>
          <a:p>
            <a:r>
              <a:rPr lang="en-US" dirty="0"/>
              <a:t>The goal of the pre-op evaluation is to determine if the </a:t>
            </a:r>
            <a:r>
              <a:rPr lang="en-US" b="1" dirty="0">
                <a:solidFill>
                  <a:schemeClr val="accent1"/>
                </a:solidFill>
              </a:rPr>
              <a:t>patient suffers from PH, RV failure .</a:t>
            </a:r>
          </a:p>
          <a:p>
            <a:r>
              <a:rPr lang="en-US" b="1" dirty="0">
                <a:solidFill>
                  <a:schemeClr val="accent1"/>
                </a:solidFill>
              </a:rPr>
              <a:t>Clinical findings </a:t>
            </a:r>
            <a:r>
              <a:rPr lang="en-US" dirty="0"/>
              <a:t>: dyspnea with exertion, progressing to dyspnea at rest, chest pain, syncope (poor prognosis)</a:t>
            </a:r>
          </a:p>
          <a:p>
            <a:r>
              <a:rPr lang="en-US" b="1" dirty="0">
                <a:solidFill>
                  <a:schemeClr val="accent1"/>
                </a:solidFill>
              </a:rPr>
              <a:t>Exam echocardiogram </a:t>
            </a:r>
            <a:r>
              <a:rPr lang="en-US" dirty="0"/>
              <a:t>, valvular structures , intracardiac shunt</a:t>
            </a:r>
          </a:p>
          <a:p>
            <a:r>
              <a:rPr lang="en-US" b="1" dirty="0">
                <a:solidFill>
                  <a:schemeClr val="accent1"/>
                </a:solidFill>
              </a:rPr>
              <a:t>Previous medication</a:t>
            </a:r>
            <a:r>
              <a:rPr lang="en-US" dirty="0"/>
              <a:t> :calcium channel blockers, digoxin, diuretics, prostaglandin </a:t>
            </a:r>
          </a:p>
          <a:p>
            <a:r>
              <a:rPr lang="en-US" b="1" dirty="0">
                <a:solidFill>
                  <a:schemeClr val="accent1"/>
                </a:solidFill>
              </a:rPr>
              <a:t>Investigation</a:t>
            </a:r>
            <a:r>
              <a:rPr lang="en-US" dirty="0"/>
              <a:t> : CBC, electrolyte,  coagulation, ABG , EKG, echocardiogram </a:t>
            </a:r>
          </a:p>
          <a:p>
            <a:endParaRPr lang="en-US" dirty="0"/>
          </a:p>
          <a:p>
            <a:endParaRPr lang="th-TH" dirty="0"/>
          </a:p>
        </p:txBody>
      </p:sp>
      <p:sp>
        <p:nvSpPr>
          <p:cNvPr id="4" name="TextBox 3">
            <a:extLst>
              <a:ext uri="{FF2B5EF4-FFF2-40B4-BE49-F238E27FC236}">
                <a16:creationId xmlns:a16="http://schemas.microsoft.com/office/drawing/2014/main" id="{A5728A59-8730-4F63-A7F0-AA3D239406C7}"/>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4082002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838F-8341-4ECE-8E1C-13570906792D}"/>
              </a:ext>
            </a:extLst>
          </p:cNvPr>
          <p:cNvSpPr>
            <a:spLocks noGrp="1"/>
          </p:cNvSpPr>
          <p:nvPr>
            <p:ph idx="1"/>
          </p:nvPr>
        </p:nvSpPr>
        <p:spPr>
          <a:xfrm>
            <a:off x="1670779" y="1703544"/>
            <a:ext cx="8850442" cy="3450912"/>
          </a:xfrm>
          <a:solidFill>
            <a:schemeClr val="accent1">
              <a:lumMod val="40000"/>
              <a:lumOff val="60000"/>
            </a:schemeClr>
          </a:solidFill>
          <a:ln w="57150">
            <a:solidFill>
              <a:schemeClr val="accent1"/>
            </a:solidFill>
          </a:ln>
        </p:spPr>
        <p:txBody>
          <a:bodyPr>
            <a:noAutofit/>
          </a:bodyPr>
          <a:lstStyle/>
          <a:p>
            <a:pPr marL="0" indent="0" algn="ctr">
              <a:buNone/>
            </a:pPr>
            <a:endParaRPr lang="en-US" sz="6000" b="1" dirty="0">
              <a:effectLst>
                <a:outerShdw blurRad="38100" dist="38100" dir="2700000" algn="tl">
                  <a:srgbClr val="000000">
                    <a:alpha val="43137"/>
                  </a:srgbClr>
                </a:outerShdw>
              </a:effectLst>
            </a:endParaRPr>
          </a:p>
          <a:p>
            <a:pPr marL="0" indent="0" algn="ctr">
              <a:buNone/>
            </a:pPr>
            <a:r>
              <a:rPr lang="en-US" sz="6000" b="1" dirty="0">
                <a:effectLst>
                  <a:outerShdw blurRad="38100" dist="38100" dir="2700000" algn="tl">
                    <a:srgbClr val="000000">
                      <a:alpha val="43137"/>
                    </a:srgbClr>
                  </a:outerShdw>
                </a:effectLst>
              </a:rPr>
              <a:t>Preoperative preparation</a:t>
            </a:r>
            <a:r>
              <a:rPr lang="th-TH" sz="6000" b="1" dirty="0">
                <a:effectLst>
                  <a:outerShdw blurRad="38100" dist="38100" dir="2700000" algn="tl">
                    <a:srgbClr val="000000">
                      <a:alpha val="43137"/>
                    </a:srgbClr>
                  </a:outerShdw>
                </a:effectLst>
              </a:rPr>
              <a:t> </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R2</a:t>
            </a:r>
            <a:endParaRPr lang="th-TH"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3828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663C5-993E-47D2-9777-AA611748A477}"/>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Autofit/>
          </a:bodyPr>
          <a:lstStyle/>
          <a:p>
            <a:pPr marL="0" indent="0" algn="ct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Preoperative preparation</a:t>
            </a:r>
            <a:r>
              <a:rPr lang="th-TH" sz="6000" b="1" dirty="0">
                <a:effectLst>
                  <a:outerShdw blurRad="38100" dist="38100" dir="2700000" algn="tl">
                    <a:srgbClr val="000000">
                      <a:alpha val="43137"/>
                    </a:srgbClr>
                  </a:outerShdw>
                </a:effectLst>
              </a:rPr>
              <a:t> </a:t>
            </a:r>
            <a:br>
              <a:rPr lang="th-TH" sz="6000" b="1" dirty="0">
                <a:effectLst>
                  <a:outerShdw blurRad="38100" dist="38100" dir="2700000" algn="tl">
                    <a:srgbClr val="000000">
                      <a:alpha val="43137"/>
                    </a:srgbClr>
                  </a:outerShdw>
                </a:effectLst>
              </a:rPr>
            </a:br>
            <a:endParaRPr lang="th-TH" sz="6000" b="1" dirty="0"/>
          </a:p>
        </p:txBody>
      </p:sp>
      <p:sp>
        <p:nvSpPr>
          <p:cNvPr id="3" name="Content Placeholder 2">
            <a:extLst>
              <a:ext uri="{FF2B5EF4-FFF2-40B4-BE49-F238E27FC236}">
                <a16:creationId xmlns:a16="http://schemas.microsoft.com/office/drawing/2014/main" id="{B3C6434A-D456-47BE-809D-7B10B2612397}"/>
              </a:ext>
            </a:extLst>
          </p:cNvPr>
          <p:cNvSpPr>
            <a:spLocks noGrp="1"/>
          </p:cNvSpPr>
          <p:nvPr>
            <p:ph idx="1"/>
          </p:nvPr>
        </p:nvSpPr>
        <p:spPr>
          <a:xfrm>
            <a:off x="838200" y="2006626"/>
            <a:ext cx="10515600" cy="4351338"/>
          </a:xfrm>
        </p:spPr>
        <p:txBody>
          <a:bodyPr>
            <a:normAutofit/>
          </a:bodyPr>
          <a:lstStyle/>
          <a:p>
            <a:r>
              <a:rPr lang="en-US" dirty="0"/>
              <a:t>Large bore IV</a:t>
            </a:r>
          </a:p>
          <a:p>
            <a:r>
              <a:rPr lang="en-US" dirty="0"/>
              <a:t>Blood component : PRC 2 Units</a:t>
            </a:r>
          </a:p>
          <a:p>
            <a:r>
              <a:rPr lang="en-US" dirty="0"/>
              <a:t>Stand by ICU</a:t>
            </a:r>
          </a:p>
          <a:p>
            <a:r>
              <a:rPr lang="en-US" dirty="0"/>
              <a:t>Consult cardiologist </a:t>
            </a:r>
          </a:p>
          <a:p>
            <a:r>
              <a:rPr lang="en-US" dirty="0"/>
              <a:t>Consult </a:t>
            </a:r>
            <a:r>
              <a:rPr lang="th-TH" dirty="0"/>
              <a:t>กุมารแพทย์ </a:t>
            </a:r>
          </a:p>
          <a:p>
            <a:r>
              <a:rPr lang="en-US" dirty="0"/>
              <a:t>Advice </a:t>
            </a:r>
            <a:r>
              <a:rPr lang="th-TH" dirty="0"/>
              <a:t>สามีและญาติ เรื่อง </a:t>
            </a:r>
            <a:r>
              <a:rPr lang="en-US" dirty="0"/>
              <a:t>risk intraoperative </a:t>
            </a:r>
            <a:endParaRPr lang="th-TH" dirty="0"/>
          </a:p>
          <a:p>
            <a:r>
              <a:rPr lang="th-TH" dirty="0"/>
              <a:t>เตรียม </a:t>
            </a:r>
            <a:r>
              <a:rPr lang="en-US" dirty="0"/>
              <a:t>ampicillin 2gm iv </a:t>
            </a:r>
            <a:r>
              <a:rPr lang="th-TH" dirty="0"/>
              <a:t>ไป </a:t>
            </a:r>
            <a:r>
              <a:rPr lang="en-US" dirty="0"/>
              <a:t>OR </a:t>
            </a:r>
          </a:p>
          <a:p>
            <a:r>
              <a:rPr lang="en-US" dirty="0"/>
              <a:t>Prepare invasive monitoring : A line </a:t>
            </a:r>
          </a:p>
          <a:p>
            <a:endParaRPr lang="en-US" dirty="0"/>
          </a:p>
          <a:p>
            <a:endParaRPr lang="en-US" dirty="0"/>
          </a:p>
          <a:p>
            <a:endParaRPr lang="th-TH" dirty="0"/>
          </a:p>
        </p:txBody>
      </p:sp>
    </p:spTree>
    <p:extLst>
      <p:ext uri="{BB962C8B-B14F-4D97-AF65-F5344CB8AC3E}">
        <p14:creationId xmlns:p14="http://schemas.microsoft.com/office/powerpoint/2010/main" val="3545898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6FEDC-F23D-4C29-BEED-D0BCF8BF3283}"/>
              </a:ext>
            </a:extLst>
          </p:cNvPr>
          <p:cNvSpPr>
            <a:spLocks noGrp="1"/>
          </p:cNvSpPr>
          <p:nvPr>
            <p:ph idx="1"/>
          </p:nvPr>
        </p:nvSpPr>
        <p:spPr>
          <a:xfrm>
            <a:off x="838200" y="2005507"/>
            <a:ext cx="10515600" cy="4351338"/>
          </a:xfrm>
        </p:spPr>
        <p:txBody>
          <a:bodyPr/>
          <a:lstStyle/>
          <a:p>
            <a:r>
              <a:rPr lang="en-US" dirty="0"/>
              <a:t>Uterotonic agent : oxytocin, </a:t>
            </a:r>
            <a:r>
              <a:rPr lang="en-US" dirty="0" err="1"/>
              <a:t>nalador</a:t>
            </a:r>
            <a:r>
              <a:rPr lang="en-US" dirty="0"/>
              <a:t> </a:t>
            </a:r>
          </a:p>
          <a:p>
            <a:r>
              <a:rPr lang="en-US" dirty="0"/>
              <a:t>Vasopressor : norepinephrine</a:t>
            </a:r>
          </a:p>
          <a:p>
            <a:r>
              <a:rPr lang="en-US" dirty="0"/>
              <a:t>Aspiration prophylaxis : ranitidine 50mg iv , metoclopramide 10 mg iv 30 min before operation </a:t>
            </a:r>
          </a:p>
          <a:p>
            <a:r>
              <a:rPr lang="en-US" dirty="0"/>
              <a:t>Stand by airway equipment : </a:t>
            </a:r>
          </a:p>
          <a:p>
            <a:pPr marL="457200" lvl="1" indent="0">
              <a:buNone/>
            </a:pPr>
            <a:r>
              <a:rPr lang="en-US" dirty="0"/>
              <a:t>- Short handled Laryngoscope with various size blades</a:t>
            </a:r>
          </a:p>
          <a:p>
            <a:pPr marL="457200" lvl="1" indent="0">
              <a:buNone/>
            </a:pPr>
            <a:r>
              <a:rPr lang="en-US" dirty="0"/>
              <a:t>- Endotracheal tubes (adult – 6.0,6.5,7.0,7.5) with stylets</a:t>
            </a:r>
          </a:p>
          <a:p>
            <a:pPr marL="457200" lvl="1" indent="0">
              <a:buNone/>
            </a:pPr>
            <a:r>
              <a:rPr lang="en-US" dirty="0"/>
              <a:t>- Video laryngoscope</a:t>
            </a:r>
          </a:p>
          <a:p>
            <a:pPr marL="457200" lvl="1" indent="0">
              <a:buNone/>
            </a:pPr>
            <a:r>
              <a:rPr lang="en-US" dirty="0"/>
              <a:t>- Suction</a:t>
            </a:r>
          </a:p>
          <a:p>
            <a:pPr lvl="1">
              <a:buFontTx/>
              <a:buChar char="-"/>
            </a:pPr>
            <a:endParaRPr lang="en-US" dirty="0"/>
          </a:p>
          <a:p>
            <a:endParaRPr lang="th-TH" dirty="0"/>
          </a:p>
        </p:txBody>
      </p:sp>
      <p:sp>
        <p:nvSpPr>
          <p:cNvPr id="4" name="Title 1">
            <a:extLst>
              <a:ext uri="{FF2B5EF4-FFF2-40B4-BE49-F238E27FC236}">
                <a16:creationId xmlns:a16="http://schemas.microsoft.com/office/drawing/2014/main" id="{48C312DE-6EDD-40CC-9D96-BA45934A28A8}"/>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Autofit/>
          </a:bodyPr>
          <a:lstStyle/>
          <a:p>
            <a:pPr marL="0" indent="0" algn="ct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Preoperative preparation</a:t>
            </a:r>
            <a:r>
              <a:rPr lang="th-TH" sz="6000" b="1" dirty="0">
                <a:effectLst>
                  <a:outerShdw blurRad="38100" dist="38100" dir="2700000" algn="tl">
                    <a:srgbClr val="000000">
                      <a:alpha val="43137"/>
                    </a:srgbClr>
                  </a:outerShdw>
                </a:effectLst>
              </a:rPr>
              <a:t> </a:t>
            </a:r>
            <a:br>
              <a:rPr lang="th-TH" sz="6000" b="1" dirty="0">
                <a:effectLst>
                  <a:outerShdw blurRad="38100" dist="38100" dir="2700000" algn="tl">
                    <a:srgbClr val="000000">
                      <a:alpha val="43137"/>
                    </a:srgbClr>
                  </a:outerShdw>
                </a:effectLst>
              </a:rPr>
            </a:br>
            <a:endParaRPr lang="th-TH" sz="6000" b="1" dirty="0"/>
          </a:p>
        </p:txBody>
      </p:sp>
    </p:spTree>
    <p:extLst>
      <p:ext uri="{BB962C8B-B14F-4D97-AF65-F5344CB8AC3E}">
        <p14:creationId xmlns:p14="http://schemas.microsoft.com/office/powerpoint/2010/main" val="378590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A71F46FA-48FF-4AA5-8D7E-1C85A06F0FDA}"/>
              </a:ext>
            </a:extLst>
          </p:cNvPr>
          <p:cNvSpPr>
            <a:spLocks noGrp="1"/>
          </p:cNvSpPr>
          <p:nvPr>
            <p:ph idx="1"/>
          </p:nvPr>
        </p:nvSpPr>
        <p:spPr>
          <a:xfrm>
            <a:off x="2743199" y="2627312"/>
            <a:ext cx="6871740" cy="1603375"/>
          </a:xfrm>
          <a:prstGeom prst="rect">
            <a:avLst/>
          </a:prstGeom>
          <a:solidFill>
            <a:schemeClr val="accent2"/>
          </a:solidFill>
          <a:ln w="57150">
            <a:solidFill>
              <a:schemeClr val="accent2">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effectLst>
                  <a:outerShdw blurRad="38100" dist="38100" dir="2700000" algn="tl">
                    <a:srgbClr val="000000">
                      <a:alpha val="43137"/>
                    </a:srgbClr>
                  </a:outerShdw>
                </a:effectLst>
              </a:rPr>
              <a:t>Choice of anesthesia</a:t>
            </a:r>
            <a:endParaRPr lang="th-TH"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2901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D0011-8ADD-4413-9096-96859C64BFA2}"/>
              </a:ext>
            </a:extLst>
          </p:cNvPr>
          <p:cNvSpPr>
            <a:spLocks noGrp="1"/>
          </p:cNvSpPr>
          <p:nvPr>
            <p:ph type="title"/>
          </p:nvPr>
        </p:nvSpPr>
        <p:spPr/>
        <p:txBody>
          <a:bodyPr/>
          <a:lstStyle/>
          <a:p>
            <a:endParaRPr lang="th-TH"/>
          </a:p>
        </p:txBody>
      </p:sp>
      <p:graphicFrame>
        <p:nvGraphicFramePr>
          <p:cNvPr id="4" name="Content Placeholder 3">
            <a:extLst>
              <a:ext uri="{FF2B5EF4-FFF2-40B4-BE49-F238E27FC236}">
                <a16:creationId xmlns:a16="http://schemas.microsoft.com/office/drawing/2014/main" id="{16BEF97F-D9E2-44EC-8F9F-05A9586383E5}"/>
              </a:ext>
            </a:extLst>
          </p:cNvPr>
          <p:cNvGraphicFramePr>
            <a:graphicFrameLocks noGrp="1"/>
          </p:cNvGraphicFramePr>
          <p:nvPr>
            <p:ph idx="1"/>
            <p:extLst>
              <p:ext uri="{D42A27DB-BD31-4B8C-83A1-F6EECF244321}">
                <p14:modId xmlns:p14="http://schemas.microsoft.com/office/powerpoint/2010/main" val="505057081"/>
              </p:ext>
            </p:extLst>
          </p:nvPr>
        </p:nvGraphicFramePr>
        <p:xfrm>
          <a:off x="104931" y="44971"/>
          <a:ext cx="11647357" cy="6513723"/>
        </p:xfrm>
        <a:graphic>
          <a:graphicData uri="http://schemas.openxmlformats.org/drawingml/2006/table">
            <a:tbl>
              <a:tblPr firstRow="1" bandRow="1">
                <a:tableStyleId>{5C22544A-7EE6-4342-B048-85BDC9FD1C3A}</a:tableStyleId>
              </a:tblPr>
              <a:tblGrid>
                <a:gridCol w="2951992">
                  <a:extLst>
                    <a:ext uri="{9D8B030D-6E8A-4147-A177-3AD203B41FA5}">
                      <a16:colId xmlns:a16="http://schemas.microsoft.com/office/drawing/2014/main" val="852157743"/>
                    </a:ext>
                  </a:extLst>
                </a:gridCol>
                <a:gridCol w="4832899">
                  <a:extLst>
                    <a:ext uri="{9D8B030D-6E8A-4147-A177-3AD203B41FA5}">
                      <a16:colId xmlns:a16="http://schemas.microsoft.com/office/drawing/2014/main" val="4174304089"/>
                    </a:ext>
                  </a:extLst>
                </a:gridCol>
                <a:gridCol w="3862466">
                  <a:extLst>
                    <a:ext uri="{9D8B030D-6E8A-4147-A177-3AD203B41FA5}">
                      <a16:colId xmlns:a16="http://schemas.microsoft.com/office/drawing/2014/main" val="3624466564"/>
                    </a:ext>
                  </a:extLst>
                </a:gridCol>
              </a:tblGrid>
              <a:tr h="643660">
                <a:tc>
                  <a:txBody>
                    <a:bodyPr/>
                    <a:lstStyle/>
                    <a:p>
                      <a:pPr algn="ctr"/>
                      <a:r>
                        <a:rPr lang="en-US" sz="2800" dirty="0"/>
                        <a:t>Technique </a:t>
                      </a:r>
                      <a:endParaRPr lang="th-TH"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Advantage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Disadvantage</a:t>
                      </a:r>
                    </a:p>
                  </a:txBody>
                  <a:tcPr/>
                </a:tc>
                <a:extLst>
                  <a:ext uri="{0D108BD9-81ED-4DB2-BD59-A6C34878D82A}">
                    <a16:rowId xmlns:a16="http://schemas.microsoft.com/office/drawing/2014/main" val="1131568135"/>
                  </a:ext>
                </a:extLst>
              </a:tr>
              <a:tr h="3218303">
                <a:tc>
                  <a:txBody>
                    <a:bodyPr/>
                    <a:lstStyle/>
                    <a:p>
                      <a:r>
                        <a:rPr lang="en-US" sz="2800" dirty="0"/>
                        <a:t>Regional anesthesia</a:t>
                      </a:r>
                      <a:endParaRPr lang="th-TH" sz="2800" dirty="0"/>
                    </a:p>
                  </a:txBody>
                  <a:tcPr/>
                </a:tc>
                <a:tc>
                  <a:txBody>
                    <a:bodyPr/>
                    <a:lstStyle/>
                    <a:p>
                      <a:pPr lvl="0"/>
                      <a:r>
                        <a:rPr lang="en-US" sz="2800" dirty="0"/>
                        <a:t>-  Minimal fetal drug exposure</a:t>
                      </a:r>
                    </a:p>
                    <a:p>
                      <a:pPr marL="0" lvl="0" indent="0" algn="l">
                        <a:buFontTx/>
                        <a:buNone/>
                      </a:pPr>
                      <a:r>
                        <a:rPr lang="en-US" sz="2800" dirty="0"/>
                        <a:t>-  Avoidance of complications of   </a:t>
                      </a:r>
                    </a:p>
                    <a:p>
                      <a:pPr marL="0" lvl="0" indent="0" algn="l">
                        <a:buFontTx/>
                        <a:buNone/>
                      </a:pPr>
                      <a:r>
                        <a:rPr lang="en-US" sz="2800" dirty="0"/>
                        <a:t>   general anesthesia</a:t>
                      </a:r>
                    </a:p>
                    <a:p>
                      <a:pPr marL="0" lvl="0" indent="0" algn="l">
                        <a:buFontTx/>
                        <a:buNone/>
                      </a:pPr>
                      <a:r>
                        <a:rPr lang="en-US" sz="2800" dirty="0"/>
                        <a:t>- Decrease risk of aspiration</a:t>
                      </a:r>
                    </a:p>
                    <a:p>
                      <a:pPr lvl="0"/>
                      <a:r>
                        <a:rPr lang="en-US" sz="2800" dirty="0"/>
                        <a:t>- Post operative analgesia</a:t>
                      </a:r>
                    </a:p>
                    <a:p>
                      <a:endParaRPr lang="th-TH" sz="2800" dirty="0"/>
                    </a:p>
                  </a:txBody>
                  <a:tcPr/>
                </a:tc>
                <a:tc>
                  <a:txBody>
                    <a:bodyPr/>
                    <a:lstStyle/>
                    <a:p>
                      <a:pPr lvl="0"/>
                      <a:r>
                        <a:rPr lang="en-US" sz="2800" dirty="0"/>
                        <a:t>- LA toxicity</a:t>
                      </a:r>
                    </a:p>
                    <a:p>
                      <a:pPr lvl="0"/>
                      <a:r>
                        <a:rPr lang="en-US" sz="2800" dirty="0"/>
                        <a:t>- Incidental intravenous injection of LA</a:t>
                      </a:r>
                    </a:p>
                    <a:p>
                      <a:pPr lvl="0"/>
                      <a:r>
                        <a:rPr lang="en-US" sz="2800" dirty="0"/>
                        <a:t>- Hypotension</a:t>
                      </a:r>
                    </a:p>
                    <a:p>
                      <a:endParaRPr lang="th-TH" sz="2800" dirty="0"/>
                    </a:p>
                  </a:txBody>
                  <a:tcPr/>
                </a:tc>
                <a:extLst>
                  <a:ext uri="{0D108BD9-81ED-4DB2-BD59-A6C34878D82A}">
                    <a16:rowId xmlns:a16="http://schemas.microsoft.com/office/drawing/2014/main" val="2956655352"/>
                  </a:ext>
                </a:extLst>
              </a:tr>
              <a:tr h="2510991">
                <a:tc>
                  <a:txBody>
                    <a:bodyPr/>
                    <a:lstStyle/>
                    <a:p>
                      <a:r>
                        <a:rPr lang="en-US" sz="2800" dirty="0"/>
                        <a:t>General anesthesia </a:t>
                      </a:r>
                      <a:endParaRPr lang="th-TH" sz="2800" dirty="0"/>
                    </a:p>
                  </a:txBody>
                  <a:tcPr/>
                </a:tc>
                <a:tc>
                  <a:txBody>
                    <a:bodyPr/>
                    <a:lstStyle/>
                    <a:p>
                      <a:pPr marL="342900" indent="-342900">
                        <a:buFontTx/>
                        <a:buChar char="-"/>
                      </a:pPr>
                      <a:r>
                        <a:rPr lang="en-US" sz="2800" dirty="0"/>
                        <a:t>Controlled ventilation </a:t>
                      </a:r>
                    </a:p>
                    <a:p>
                      <a:pPr marL="342900" indent="-342900">
                        <a:buFontTx/>
                        <a:buChar char="-"/>
                      </a:pPr>
                      <a:r>
                        <a:rPr lang="en-US" sz="2800" dirty="0"/>
                        <a:t>Less hypotension</a:t>
                      </a:r>
                    </a:p>
                    <a:p>
                      <a:pPr marL="342900" indent="-342900">
                        <a:buFontTx/>
                        <a:buChar char="-"/>
                      </a:pPr>
                      <a:r>
                        <a:rPr lang="en-US" sz="2800" dirty="0"/>
                        <a:t>Real time TEE for cardiac assessment </a:t>
                      </a:r>
                    </a:p>
                    <a:p>
                      <a:pPr marL="342900" indent="-342900">
                        <a:buFontTx/>
                        <a:buChar char="-"/>
                      </a:pPr>
                      <a:endParaRPr lang="th-TH" sz="2800" dirty="0"/>
                    </a:p>
                  </a:txBody>
                  <a:tcPr/>
                </a:tc>
                <a:tc>
                  <a:txBody>
                    <a:bodyPr/>
                    <a:lstStyle/>
                    <a:p>
                      <a:pPr marL="342900" indent="-342900">
                        <a:buFontTx/>
                        <a:buChar char="-"/>
                      </a:pPr>
                      <a:r>
                        <a:rPr lang="en-US" sz="2800" dirty="0"/>
                        <a:t>Risk of aspiration</a:t>
                      </a:r>
                    </a:p>
                    <a:p>
                      <a:pPr marL="342900" indent="-342900">
                        <a:buFontTx/>
                        <a:buChar char="-"/>
                      </a:pPr>
                      <a:r>
                        <a:rPr lang="en-US" sz="2800" dirty="0"/>
                        <a:t>Difficult airway</a:t>
                      </a:r>
                    </a:p>
                    <a:p>
                      <a:pPr marL="342900" indent="-342900">
                        <a:buFontTx/>
                        <a:buChar char="-"/>
                      </a:pPr>
                      <a:r>
                        <a:rPr lang="en-US" sz="2800" dirty="0"/>
                        <a:t>Fetal depression</a:t>
                      </a:r>
                    </a:p>
                    <a:p>
                      <a:pPr marL="342900" indent="-342900">
                        <a:buFontTx/>
                        <a:buChar char="-"/>
                      </a:pPr>
                      <a:r>
                        <a:rPr lang="en-US" sz="2800" dirty="0"/>
                        <a:t>Uterine relaxation</a:t>
                      </a:r>
                    </a:p>
                    <a:p>
                      <a:pPr marL="342900" indent="-342900">
                        <a:buFontTx/>
                        <a:buChar char="-"/>
                      </a:pPr>
                      <a:r>
                        <a:rPr lang="en-US" sz="2800" dirty="0"/>
                        <a:t>Hemodynamic instability </a:t>
                      </a:r>
                      <a:endParaRPr lang="th-TH" sz="2800" dirty="0"/>
                    </a:p>
                  </a:txBody>
                  <a:tcPr/>
                </a:tc>
                <a:extLst>
                  <a:ext uri="{0D108BD9-81ED-4DB2-BD59-A6C34878D82A}">
                    <a16:rowId xmlns:a16="http://schemas.microsoft.com/office/drawing/2014/main" val="1323879383"/>
                  </a:ext>
                </a:extLst>
              </a:tr>
            </a:tbl>
          </a:graphicData>
        </a:graphic>
      </p:graphicFrame>
      <p:sp>
        <p:nvSpPr>
          <p:cNvPr id="5" name="TextBox 4">
            <a:extLst>
              <a:ext uri="{FF2B5EF4-FFF2-40B4-BE49-F238E27FC236}">
                <a16:creationId xmlns:a16="http://schemas.microsoft.com/office/drawing/2014/main" id="{E1D09E9E-3B91-42FD-93E0-DE80B69B1DD2}"/>
              </a:ext>
            </a:extLst>
          </p:cNvPr>
          <p:cNvSpPr txBox="1"/>
          <p:nvPr/>
        </p:nvSpPr>
        <p:spPr>
          <a:xfrm>
            <a:off x="8169639" y="6509516"/>
            <a:ext cx="4192250" cy="369332"/>
          </a:xfrm>
          <a:prstGeom prst="rect">
            <a:avLst/>
          </a:prstGeom>
          <a:noFill/>
        </p:spPr>
        <p:txBody>
          <a:bodyPr wrap="square" rtlCol="0">
            <a:spAutoFit/>
          </a:bodyPr>
          <a:lstStyle/>
          <a:p>
            <a:r>
              <a:rPr lang="en-US" sz="1800" dirty="0"/>
              <a:t>Yao &amp; </a:t>
            </a:r>
            <a:r>
              <a:rPr lang="en-US" sz="1800" dirty="0" err="1"/>
              <a:t>Artusio’s</a:t>
            </a:r>
            <a:r>
              <a:rPr lang="en-US" sz="1800" dirty="0"/>
              <a:t> Anesthesiology 7</a:t>
            </a:r>
            <a:r>
              <a:rPr lang="en-US" sz="1800" baseline="30000" dirty="0"/>
              <a:t>th</a:t>
            </a:r>
            <a:r>
              <a:rPr lang="en-US" sz="1800" dirty="0"/>
              <a:t> edition </a:t>
            </a:r>
          </a:p>
        </p:txBody>
      </p:sp>
    </p:spTree>
    <p:extLst>
      <p:ext uri="{BB962C8B-B14F-4D97-AF65-F5344CB8AC3E}">
        <p14:creationId xmlns:p14="http://schemas.microsoft.com/office/powerpoint/2010/main" val="165596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F5D2-2CCC-473A-80A8-892F720020D1}"/>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Past history </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A7B307D-E0DA-4919-BE91-F42307C7EEFE}"/>
              </a:ext>
            </a:extLst>
          </p:cNvPr>
          <p:cNvSpPr>
            <a:spLocks noGrp="1"/>
          </p:cNvSpPr>
          <p:nvPr>
            <p:ph idx="1"/>
          </p:nvPr>
        </p:nvSpPr>
        <p:spPr>
          <a:xfrm>
            <a:off x="838200" y="2035488"/>
            <a:ext cx="10515600" cy="4351338"/>
          </a:xfrm>
        </p:spPr>
        <p:txBody>
          <a:bodyPr>
            <a:noAutofit/>
          </a:bodyPr>
          <a:lstStyle/>
          <a:p>
            <a:pPr marL="0" indent="0">
              <a:buNone/>
            </a:pPr>
            <a:r>
              <a:rPr lang="en-US" b="1" dirty="0">
                <a:solidFill>
                  <a:schemeClr val="accent1">
                    <a:lumMod val="75000"/>
                  </a:schemeClr>
                </a:solidFill>
              </a:rPr>
              <a:t>Obstetrics history </a:t>
            </a:r>
          </a:p>
          <a:p>
            <a:r>
              <a:rPr lang="en-US" dirty="0"/>
              <a:t>1</a:t>
            </a:r>
            <a:r>
              <a:rPr lang="en-US" baseline="30000" dirty="0"/>
              <a:t>st</a:t>
            </a:r>
            <a:r>
              <a:rPr lang="en-US" dirty="0"/>
              <a:t> ANC at GA 9</a:t>
            </a:r>
            <a:r>
              <a:rPr lang="en-US" baseline="30000" dirty="0"/>
              <a:t>+</a:t>
            </a:r>
            <a:r>
              <a:rPr lang="en-US" dirty="0"/>
              <a:t> </a:t>
            </a:r>
            <a:r>
              <a:rPr lang="en-US" dirty="0" err="1"/>
              <a:t>wks</a:t>
            </a:r>
            <a:endParaRPr lang="en-US" dirty="0"/>
          </a:p>
          <a:p>
            <a:r>
              <a:rPr lang="en-US" dirty="0"/>
              <a:t>ANC 17 </a:t>
            </a:r>
            <a:r>
              <a:rPr lang="th-TH" dirty="0"/>
              <a:t>ครั้ง ปกติ</a:t>
            </a:r>
            <a:r>
              <a:rPr lang="en-US" dirty="0"/>
              <a:t> Lab </a:t>
            </a:r>
            <a:r>
              <a:rPr lang="th-TH" dirty="0"/>
              <a:t>ปกติ</a:t>
            </a:r>
          </a:p>
          <a:p>
            <a:r>
              <a:rPr lang="th-TH" dirty="0"/>
              <a:t>ผู้ป่วยไม่มีอาการเจ็บหน้าอก ไม่มีหอบเหนื่อย นอนราบได้ ไม่เคยมีอาการหมดสติ ทำกิจวัตรต่างๆได้เท่าเดิม</a:t>
            </a:r>
          </a:p>
          <a:p>
            <a:r>
              <a:rPr lang="th-TH" dirty="0"/>
              <a:t>ตั้งครรภ์ครั้งแรก </a:t>
            </a:r>
            <a:r>
              <a:rPr lang="en-US" dirty="0"/>
              <a:t>threaten abortion GA 8 </a:t>
            </a:r>
            <a:r>
              <a:rPr lang="en-US" dirty="0" err="1"/>
              <a:t>wk</a:t>
            </a:r>
            <a:r>
              <a:rPr lang="en-US" dirty="0"/>
              <a:t> last 5 </a:t>
            </a:r>
            <a:r>
              <a:rPr lang="en-US" dirty="0" err="1"/>
              <a:t>yr</a:t>
            </a:r>
            <a:r>
              <a:rPr lang="en-US" dirty="0"/>
              <a:t> </a:t>
            </a:r>
          </a:p>
          <a:p>
            <a:r>
              <a:rPr lang="th-TH" dirty="0"/>
              <a:t>ตั้งครรภ์ครั้งที่สอง  </a:t>
            </a:r>
            <a:r>
              <a:rPr lang="en-US" dirty="0"/>
              <a:t>C/S due to pulmonary hypertension last 3 years under epidural titration , no complication </a:t>
            </a:r>
          </a:p>
          <a:p>
            <a:pPr marL="0" indent="0">
              <a:buNone/>
            </a:pPr>
            <a:endParaRPr lang="th-TH" dirty="0"/>
          </a:p>
          <a:p>
            <a:r>
              <a:rPr lang="en-US" dirty="0"/>
              <a:t>Functional class II</a:t>
            </a:r>
            <a:endParaRPr lang="th-TH" dirty="0"/>
          </a:p>
          <a:p>
            <a:endParaRPr lang="th-TH" dirty="0"/>
          </a:p>
        </p:txBody>
      </p:sp>
    </p:spTree>
    <p:extLst>
      <p:ext uri="{BB962C8B-B14F-4D97-AF65-F5344CB8AC3E}">
        <p14:creationId xmlns:p14="http://schemas.microsoft.com/office/powerpoint/2010/main" val="357232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1307-AD53-430B-BF99-6ACE3A75451D}"/>
              </a:ext>
            </a:extLst>
          </p:cNvPr>
          <p:cNvSpPr>
            <a:spLocks noGrp="1"/>
          </p:cNvSpPr>
          <p:nvPr>
            <p:ph type="title"/>
          </p:nvPr>
        </p:nvSpPr>
        <p:spPr>
          <a:xfrm>
            <a:off x="838200" y="230212"/>
            <a:ext cx="10515600" cy="1325563"/>
          </a:xfrm>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Regional anesthesia</a:t>
            </a:r>
            <a:endParaRPr lang="th-TH" sz="6000" b="1" dirty="0">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7B7D230B-7C6B-44A5-B4B6-D961CCC21C44}"/>
              </a:ext>
            </a:extLst>
          </p:cNvPr>
          <p:cNvGraphicFramePr>
            <a:graphicFrameLocks noGrp="1"/>
          </p:cNvGraphicFramePr>
          <p:nvPr>
            <p:ph idx="1"/>
            <p:extLst>
              <p:ext uri="{D42A27DB-BD31-4B8C-83A1-F6EECF244321}">
                <p14:modId xmlns:p14="http://schemas.microsoft.com/office/powerpoint/2010/main" val="3499786968"/>
              </p:ext>
            </p:extLst>
          </p:nvPr>
        </p:nvGraphicFramePr>
        <p:xfrm>
          <a:off x="838200" y="1749485"/>
          <a:ext cx="10515600" cy="4968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925201356"/>
                    </a:ext>
                  </a:extLst>
                </a:gridCol>
                <a:gridCol w="3505200">
                  <a:extLst>
                    <a:ext uri="{9D8B030D-6E8A-4147-A177-3AD203B41FA5}">
                      <a16:colId xmlns:a16="http://schemas.microsoft.com/office/drawing/2014/main" val="933542864"/>
                    </a:ext>
                  </a:extLst>
                </a:gridCol>
                <a:gridCol w="3505200">
                  <a:extLst>
                    <a:ext uri="{9D8B030D-6E8A-4147-A177-3AD203B41FA5}">
                      <a16:colId xmlns:a16="http://schemas.microsoft.com/office/drawing/2014/main" val="368703854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Technique </a:t>
                      </a:r>
                      <a:endParaRPr lang="th-TH"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Advantage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Disadvantage</a:t>
                      </a:r>
                    </a:p>
                  </a:txBody>
                  <a:tcPr/>
                </a:tc>
                <a:extLst>
                  <a:ext uri="{0D108BD9-81ED-4DB2-BD59-A6C34878D82A}">
                    <a16:rowId xmlns:a16="http://schemas.microsoft.com/office/drawing/2014/main" val="1641564024"/>
                  </a:ext>
                </a:extLst>
              </a:tr>
              <a:tr h="370840">
                <a:tc>
                  <a:txBody>
                    <a:bodyPr/>
                    <a:lstStyle/>
                    <a:p>
                      <a:r>
                        <a:rPr lang="en-US" dirty="0"/>
                        <a:t>Spinal block </a:t>
                      </a:r>
                      <a:endParaRPr lang="th-TH" dirty="0"/>
                    </a:p>
                  </a:txBody>
                  <a:tcPr/>
                </a:tc>
                <a:tc>
                  <a:txBody>
                    <a:bodyPr/>
                    <a:lstStyle/>
                    <a:p>
                      <a:r>
                        <a:rPr lang="en-US" dirty="0"/>
                        <a:t>-quick and easy </a:t>
                      </a:r>
                    </a:p>
                    <a:p>
                      <a:r>
                        <a:rPr lang="en-US" dirty="0"/>
                        <a:t>-lower failure rate </a:t>
                      </a:r>
                    </a:p>
                    <a:p>
                      <a:r>
                        <a:rPr lang="en-US" dirty="0"/>
                        <a:t>-decrease risk of embolism </a:t>
                      </a:r>
                      <a:endParaRPr lang="th-TH" dirty="0"/>
                    </a:p>
                  </a:txBody>
                  <a:tcPr/>
                </a:tc>
                <a:tc>
                  <a:txBody>
                    <a:bodyPr/>
                    <a:lstStyle/>
                    <a:p>
                      <a:r>
                        <a:rPr lang="en-US" dirty="0"/>
                        <a:t>-hypotension</a:t>
                      </a:r>
                    </a:p>
                    <a:p>
                      <a:r>
                        <a:rPr lang="en-US" dirty="0"/>
                        <a:t>-risk of PDPH</a:t>
                      </a:r>
                      <a:endParaRPr lang="th-TH" dirty="0"/>
                    </a:p>
                  </a:txBody>
                  <a:tcPr/>
                </a:tc>
                <a:extLst>
                  <a:ext uri="{0D108BD9-81ED-4DB2-BD59-A6C34878D82A}">
                    <a16:rowId xmlns:a16="http://schemas.microsoft.com/office/drawing/2014/main" val="3285193878"/>
                  </a:ext>
                </a:extLst>
              </a:tr>
              <a:tr h="370840">
                <a:tc>
                  <a:txBody>
                    <a:bodyPr/>
                    <a:lstStyle/>
                    <a:p>
                      <a:r>
                        <a:rPr lang="en-US" dirty="0"/>
                        <a:t>Epidural block </a:t>
                      </a:r>
                      <a:endParaRPr lang="th-TH" dirty="0"/>
                    </a:p>
                  </a:txBody>
                  <a:tcPr/>
                </a:tc>
                <a:tc>
                  <a:txBody>
                    <a:bodyPr/>
                    <a:lstStyle/>
                    <a:p>
                      <a:r>
                        <a:rPr lang="en-US" dirty="0"/>
                        <a:t>-ability to titrate anesthetic drugs</a:t>
                      </a:r>
                    </a:p>
                    <a:p>
                      <a:r>
                        <a:rPr lang="en-US" dirty="0"/>
                        <a:t>-hemodynamic stability</a:t>
                      </a:r>
                    </a:p>
                    <a:p>
                      <a:r>
                        <a:rPr lang="en-US" dirty="0"/>
                        <a:t>-more gradual and controlled onset </a:t>
                      </a:r>
                      <a:endParaRPr lang="th-TH" dirty="0"/>
                    </a:p>
                  </a:txBody>
                  <a:tcPr/>
                </a:tc>
                <a:tc>
                  <a:txBody>
                    <a:bodyPr/>
                    <a:lstStyle/>
                    <a:p>
                      <a:r>
                        <a:rPr lang="en-US" dirty="0"/>
                        <a:t>-need experienced </a:t>
                      </a:r>
                    </a:p>
                    <a:p>
                      <a:r>
                        <a:rPr lang="en-US" dirty="0"/>
                        <a:t>-larger dose of anesthetic drug requirement </a:t>
                      </a:r>
                      <a:endParaRPr lang="th-TH" dirty="0"/>
                    </a:p>
                  </a:txBody>
                  <a:tcPr/>
                </a:tc>
                <a:extLst>
                  <a:ext uri="{0D108BD9-81ED-4DB2-BD59-A6C34878D82A}">
                    <a16:rowId xmlns:a16="http://schemas.microsoft.com/office/drawing/2014/main" val="341232554"/>
                  </a:ext>
                </a:extLst>
              </a:tr>
            </a:tbl>
          </a:graphicData>
        </a:graphic>
      </p:graphicFrame>
      <p:sp>
        <p:nvSpPr>
          <p:cNvPr id="5" name="TextBox 4">
            <a:extLst>
              <a:ext uri="{FF2B5EF4-FFF2-40B4-BE49-F238E27FC236}">
                <a16:creationId xmlns:a16="http://schemas.microsoft.com/office/drawing/2014/main" id="{582D007D-E62C-47A7-944A-C77BDA4259B1}"/>
              </a:ext>
            </a:extLst>
          </p:cNvPr>
          <p:cNvSpPr txBox="1"/>
          <p:nvPr/>
        </p:nvSpPr>
        <p:spPr>
          <a:xfrm>
            <a:off x="8169639" y="6509516"/>
            <a:ext cx="4192250" cy="369332"/>
          </a:xfrm>
          <a:prstGeom prst="rect">
            <a:avLst/>
          </a:prstGeom>
          <a:noFill/>
        </p:spPr>
        <p:txBody>
          <a:bodyPr wrap="square" rtlCol="0">
            <a:spAutoFit/>
          </a:bodyPr>
          <a:lstStyle/>
          <a:p>
            <a:r>
              <a:rPr lang="en-US" sz="1800" dirty="0"/>
              <a:t>Yao &amp; </a:t>
            </a:r>
            <a:r>
              <a:rPr lang="en-US" sz="1800" dirty="0" err="1"/>
              <a:t>Artusio’s</a:t>
            </a:r>
            <a:r>
              <a:rPr lang="en-US" sz="1800" dirty="0"/>
              <a:t> Anesthesiology 7</a:t>
            </a:r>
            <a:r>
              <a:rPr lang="en-US" sz="1800" baseline="30000" dirty="0"/>
              <a:t>th</a:t>
            </a:r>
            <a:r>
              <a:rPr lang="en-US" sz="1800" dirty="0"/>
              <a:t> edition </a:t>
            </a:r>
          </a:p>
        </p:txBody>
      </p:sp>
    </p:spTree>
    <p:extLst>
      <p:ext uri="{BB962C8B-B14F-4D97-AF65-F5344CB8AC3E}">
        <p14:creationId xmlns:p14="http://schemas.microsoft.com/office/powerpoint/2010/main" val="2353208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203-51F6-436E-B288-3A97FD8AF76E}"/>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Choice of anesthesia</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3397881-DBCA-494E-9443-2E3B2EFC771E}"/>
              </a:ext>
            </a:extLst>
          </p:cNvPr>
          <p:cNvSpPr>
            <a:spLocks noGrp="1"/>
          </p:cNvSpPr>
          <p:nvPr>
            <p:ph idx="1"/>
          </p:nvPr>
        </p:nvSpPr>
        <p:spPr/>
        <p:txBody>
          <a:bodyPr>
            <a:normAutofit/>
          </a:bodyPr>
          <a:lstStyle/>
          <a:p>
            <a:endParaRPr lang="en-US" sz="3600" b="1" dirty="0"/>
          </a:p>
          <a:p>
            <a:r>
              <a:rPr lang="en-US" sz="3600" b="1" dirty="0"/>
              <a:t>Continuous lumbar Epidural analgesia</a:t>
            </a:r>
            <a:endParaRPr lang="th-TH" sz="3600" b="1" dirty="0"/>
          </a:p>
          <a:p>
            <a:pPr marL="0" indent="0">
              <a:buNone/>
            </a:pPr>
            <a:endParaRPr lang="th-TH" sz="3600" b="1" dirty="0"/>
          </a:p>
        </p:txBody>
      </p:sp>
      <p:pic>
        <p:nvPicPr>
          <p:cNvPr id="5" name="Picture 4">
            <a:extLst>
              <a:ext uri="{FF2B5EF4-FFF2-40B4-BE49-F238E27FC236}">
                <a16:creationId xmlns:a16="http://schemas.microsoft.com/office/drawing/2014/main" id="{D1543AE3-3DAC-4FC8-A103-EB4343387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788" y="3429000"/>
            <a:ext cx="4848058" cy="3248199"/>
          </a:xfrm>
          <a:prstGeom prst="rect">
            <a:avLst/>
          </a:prstGeom>
        </p:spPr>
      </p:pic>
    </p:spTree>
    <p:extLst>
      <p:ext uri="{BB962C8B-B14F-4D97-AF65-F5344CB8AC3E}">
        <p14:creationId xmlns:p14="http://schemas.microsoft.com/office/powerpoint/2010/main" val="4291897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F5F-61EF-4C4C-8C8E-B0C376C20E5C}"/>
              </a:ext>
            </a:extLst>
          </p:cNvPr>
          <p:cNvSpPr>
            <a:spLocks noGrp="1"/>
          </p:cNvSpPr>
          <p:nvPr>
            <p:ph type="title"/>
          </p:nvPr>
        </p:nvSpPr>
        <p:spPr>
          <a:solidFill>
            <a:schemeClr val="accent2">
              <a:lumMod val="60000"/>
              <a:lumOff val="40000"/>
            </a:schemeClr>
          </a:solidFill>
          <a:ln w="57150">
            <a:solidFill>
              <a:schemeClr val="accent2">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Preparation</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66AA046-DBFF-4EB7-B633-5349B2D6D1A9}"/>
              </a:ext>
            </a:extLst>
          </p:cNvPr>
          <p:cNvSpPr>
            <a:spLocks noGrp="1"/>
          </p:cNvSpPr>
          <p:nvPr>
            <p:ph idx="1"/>
          </p:nvPr>
        </p:nvSpPr>
        <p:spPr>
          <a:xfrm>
            <a:off x="838200" y="2141537"/>
            <a:ext cx="10515600" cy="4351338"/>
          </a:xfrm>
        </p:spPr>
        <p:txBody>
          <a:bodyPr>
            <a:normAutofit/>
          </a:bodyPr>
          <a:lstStyle/>
          <a:p>
            <a:r>
              <a:rPr lang="en-US" sz="3200" b="1" dirty="0"/>
              <a:t>Monitoring </a:t>
            </a:r>
          </a:p>
          <a:p>
            <a:pPr lvl="1"/>
            <a:r>
              <a:rPr lang="en-US" sz="3200" dirty="0"/>
              <a:t>Standard monitoring : NIBP, pulse oximetry, </a:t>
            </a:r>
            <a:r>
              <a:rPr lang="en-US" sz="3200" dirty="0" err="1"/>
              <a:t>multilead</a:t>
            </a:r>
            <a:r>
              <a:rPr lang="en-US" sz="3200" dirty="0"/>
              <a:t> EKG</a:t>
            </a:r>
          </a:p>
          <a:p>
            <a:pPr lvl="1"/>
            <a:r>
              <a:rPr lang="en-US" sz="3200" dirty="0"/>
              <a:t>Invasive monitoring : A line</a:t>
            </a:r>
          </a:p>
          <a:p>
            <a:pPr lvl="1"/>
            <a:r>
              <a:rPr lang="en-US" sz="3200" dirty="0"/>
              <a:t>Other : urine output</a:t>
            </a:r>
          </a:p>
          <a:p>
            <a:endParaRPr lang="en-US" sz="3200" b="1" dirty="0"/>
          </a:p>
          <a:p>
            <a:r>
              <a:rPr lang="en-US" sz="3200" b="1" dirty="0"/>
              <a:t>Positioning 	</a:t>
            </a:r>
          </a:p>
          <a:p>
            <a:pPr lvl="1"/>
            <a:r>
              <a:rPr lang="en-US" sz="3200" dirty="0"/>
              <a:t>Supine with LUD</a:t>
            </a:r>
          </a:p>
          <a:p>
            <a:endParaRPr lang="th-TH" sz="3200" dirty="0"/>
          </a:p>
        </p:txBody>
      </p:sp>
    </p:spTree>
    <p:extLst>
      <p:ext uri="{BB962C8B-B14F-4D97-AF65-F5344CB8AC3E}">
        <p14:creationId xmlns:p14="http://schemas.microsoft.com/office/powerpoint/2010/main" val="2936102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5FCDA-6457-4591-B54F-7CDFA074C095}"/>
              </a:ext>
            </a:extLst>
          </p:cNvPr>
          <p:cNvSpPr>
            <a:spLocks noGrp="1"/>
          </p:cNvSpPr>
          <p:nvPr>
            <p:ph idx="1"/>
          </p:nvPr>
        </p:nvSpPr>
        <p:spPr>
          <a:xfrm>
            <a:off x="2278509" y="1826927"/>
            <a:ext cx="7711190" cy="1435308"/>
          </a:xfrm>
          <a:solidFill>
            <a:schemeClr val="accent5">
              <a:lumMod val="60000"/>
              <a:lumOff val="40000"/>
            </a:schemeClr>
          </a:solidFill>
          <a:ln w="57150">
            <a:solidFill>
              <a:srgbClr val="0070C0"/>
            </a:solidFill>
          </a:ln>
        </p:spPr>
        <p:txBody>
          <a:bodyPr>
            <a:normAutofit/>
          </a:bodyPr>
          <a:lstStyle/>
          <a:p>
            <a:pPr marL="0" indent="0" algn="ctr">
              <a:buNone/>
            </a:pPr>
            <a:r>
              <a:rPr lang="en-US" sz="4800" b="1" dirty="0"/>
              <a:t>R3 </a:t>
            </a:r>
            <a:br>
              <a:rPr lang="en-US" sz="4800" b="1" dirty="0"/>
            </a:br>
            <a:r>
              <a:rPr lang="en-US" sz="4800" b="1" dirty="0"/>
              <a:t>Anesthetic considerations</a:t>
            </a:r>
            <a:endParaRPr lang="th-TH" sz="4800" dirty="0"/>
          </a:p>
        </p:txBody>
      </p:sp>
      <p:pic>
        <p:nvPicPr>
          <p:cNvPr id="4" name="Picture 3">
            <a:extLst>
              <a:ext uri="{FF2B5EF4-FFF2-40B4-BE49-F238E27FC236}">
                <a16:creationId xmlns:a16="http://schemas.microsoft.com/office/drawing/2014/main" id="{9C44EA23-19A8-46F9-8D91-75A581C0F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022" y="3429000"/>
            <a:ext cx="5816184" cy="3256585"/>
          </a:xfrm>
          <a:prstGeom prst="rect">
            <a:avLst/>
          </a:prstGeom>
        </p:spPr>
      </p:pic>
    </p:spTree>
    <p:extLst>
      <p:ext uri="{BB962C8B-B14F-4D97-AF65-F5344CB8AC3E}">
        <p14:creationId xmlns:p14="http://schemas.microsoft.com/office/powerpoint/2010/main" val="587123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9E-472C-4E50-B249-860A5B2F478E}"/>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of ASD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2177532-B053-4E84-B5D0-7BD68523F71A}"/>
              </a:ext>
            </a:extLst>
          </p:cNvPr>
          <p:cNvSpPr>
            <a:spLocks noGrp="1"/>
          </p:cNvSpPr>
          <p:nvPr>
            <p:ph idx="1"/>
          </p:nvPr>
        </p:nvSpPr>
        <p:spPr>
          <a:xfrm>
            <a:off x="838200" y="2141537"/>
            <a:ext cx="10515600" cy="4351338"/>
          </a:xfrm>
        </p:spPr>
        <p:txBody>
          <a:bodyPr>
            <a:normAutofit/>
          </a:bodyPr>
          <a:lstStyle/>
          <a:p>
            <a:r>
              <a:rPr lang="en-US" sz="3200" b="1" dirty="0"/>
              <a:t>Reducing the magnitude of the shunt</a:t>
            </a:r>
            <a:endParaRPr lang="en-US" sz="3200" b="1" dirty="0">
              <a:solidFill>
                <a:schemeClr val="accent1"/>
              </a:solidFill>
            </a:endParaRPr>
          </a:p>
          <a:p>
            <a:r>
              <a:rPr lang="en-US" sz="3200" b="1" dirty="0">
                <a:solidFill>
                  <a:schemeClr val="accent1"/>
                </a:solidFill>
              </a:rPr>
              <a:t>Avoid cyanotic shunt (right to left) </a:t>
            </a:r>
            <a:r>
              <a:rPr lang="en-US" sz="3200" b="1" dirty="0">
                <a:solidFill>
                  <a:schemeClr val="accent1"/>
                </a:solidFill>
                <a:sym typeface="Wingdings" panose="05000000000000000000" pitchFamily="2" charset="2"/>
              </a:rPr>
              <a:t> </a:t>
            </a:r>
            <a:r>
              <a:rPr lang="en-US" sz="3200" dirty="0"/>
              <a:t>profound decreases in SVR and acute increases in PVR </a:t>
            </a:r>
          </a:p>
          <a:p>
            <a:r>
              <a:rPr lang="en-US" sz="3200" b="1" dirty="0">
                <a:solidFill>
                  <a:schemeClr val="accent1"/>
                </a:solidFill>
              </a:rPr>
              <a:t>Avoid increasing left to right shunt </a:t>
            </a:r>
            <a:r>
              <a:rPr lang="en-US" sz="3200" dirty="0"/>
              <a:t>: avoiding significant, prolonged increases in SVR </a:t>
            </a:r>
          </a:p>
          <a:p>
            <a:r>
              <a:rPr lang="en-US" sz="3200" b="1" dirty="0">
                <a:solidFill>
                  <a:schemeClr val="accent1"/>
                </a:solidFill>
              </a:rPr>
              <a:t>Maintenance of SVR and PVR </a:t>
            </a:r>
          </a:p>
          <a:p>
            <a:r>
              <a:rPr lang="en-US" sz="3200" b="1" dirty="0">
                <a:solidFill>
                  <a:schemeClr val="accent1"/>
                </a:solidFill>
              </a:rPr>
              <a:t>Maintain preload : </a:t>
            </a:r>
            <a:r>
              <a:rPr lang="en-US" sz="3200" dirty="0"/>
              <a:t>avoid aortocaval compression </a:t>
            </a:r>
            <a:endParaRPr lang="th-TH" sz="3200" dirty="0"/>
          </a:p>
        </p:txBody>
      </p:sp>
      <p:sp>
        <p:nvSpPr>
          <p:cNvPr id="4" name="TextBox 3">
            <a:extLst>
              <a:ext uri="{FF2B5EF4-FFF2-40B4-BE49-F238E27FC236}">
                <a16:creationId xmlns:a16="http://schemas.microsoft.com/office/drawing/2014/main" id="{539D7812-DD3F-4FBD-B07B-1DAA3D766B5E}"/>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3597783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EE6E-F30D-477D-B945-7D910AE6A881}"/>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a:t>
            </a:r>
            <a:endParaRPr lang="th-TH" sz="60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4023893-628A-4481-B332-190C200F60A1}"/>
              </a:ext>
            </a:extLst>
          </p:cNvPr>
          <p:cNvSpPr>
            <a:spLocks noGrp="1"/>
          </p:cNvSpPr>
          <p:nvPr>
            <p:ph idx="1"/>
          </p:nvPr>
        </p:nvSpPr>
        <p:spPr>
          <a:xfrm>
            <a:off x="838200" y="2140415"/>
            <a:ext cx="10515600" cy="4351338"/>
          </a:xfrm>
        </p:spPr>
        <p:txBody>
          <a:bodyPr>
            <a:normAutofit/>
          </a:bodyPr>
          <a:lstStyle/>
          <a:p>
            <a:r>
              <a:rPr lang="en-US" sz="3200" b="1" dirty="0">
                <a:solidFill>
                  <a:schemeClr val="accent1"/>
                </a:solidFill>
              </a:rPr>
              <a:t>Medications</a:t>
            </a:r>
            <a:r>
              <a:rPr lang="en-US" sz="3200" dirty="0"/>
              <a:t> : </a:t>
            </a:r>
            <a:r>
              <a:rPr lang="en-US" sz="3200" dirty="0">
                <a:solidFill>
                  <a:schemeClr val="accent1"/>
                </a:solidFill>
              </a:rPr>
              <a:t>benzodiazepines and opioids </a:t>
            </a:r>
            <a:r>
              <a:rPr lang="en-US" sz="3200" dirty="0"/>
              <a:t>are appropriate for the anesthetic management if hemodynamically stable</a:t>
            </a:r>
          </a:p>
          <a:p>
            <a:r>
              <a:rPr lang="en-US" sz="3200" b="1" dirty="0">
                <a:solidFill>
                  <a:schemeClr val="accent1"/>
                </a:solidFill>
              </a:rPr>
              <a:t>General anesthetic agents</a:t>
            </a:r>
            <a:r>
              <a:rPr lang="en-US" sz="3200" dirty="0"/>
              <a:t> such as volatile anesthetics, propofol, barbiturates, and possibly etomidate all lead to </a:t>
            </a:r>
            <a:r>
              <a:rPr lang="en-US" sz="3200" b="1" dirty="0">
                <a:solidFill>
                  <a:schemeClr val="accent1"/>
                </a:solidFill>
              </a:rPr>
              <a:t>decreases in SVR </a:t>
            </a:r>
            <a:r>
              <a:rPr lang="en-US" sz="3200" b="1" dirty="0">
                <a:solidFill>
                  <a:schemeClr val="accent1"/>
                </a:solidFill>
                <a:sym typeface="Wingdings" panose="05000000000000000000" pitchFamily="2" charset="2"/>
              </a:rPr>
              <a:t> taken to minimize</a:t>
            </a:r>
          </a:p>
          <a:p>
            <a:r>
              <a:rPr lang="en-US" sz="3200" dirty="0"/>
              <a:t>Minimize the use of nitrous oxide </a:t>
            </a:r>
            <a:r>
              <a:rPr lang="en-US" sz="3200" dirty="0">
                <a:sym typeface="Wingdings" panose="05000000000000000000" pitchFamily="2" charset="2"/>
              </a:rPr>
              <a:t> increase PVR </a:t>
            </a:r>
            <a:endParaRPr lang="en-US" sz="3200" dirty="0"/>
          </a:p>
        </p:txBody>
      </p:sp>
      <p:sp>
        <p:nvSpPr>
          <p:cNvPr id="4" name="TextBox 3">
            <a:extLst>
              <a:ext uri="{FF2B5EF4-FFF2-40B4-BE49-F238E27FC236}">
                <a16:creationId xmlns:a16="http://schemas.microsoft.com/office/drawing/2014/main" id="{CCDBAECF-D1B9-4B26-876C-B0FFBB8E573E}"/>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2632995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3BA58-C3BF-494C-8A3A-5227FD7D82B2}"/>
              </a:ext>
            </a:extLst>
          </p:cNvPr>
          <p:cNvSpPr>
            <a:spLocks noGrp="1"/>
          </p:cNvSpPr>
          <p:nvPr>
            <p:ph idx="1"/>
          </p:nvPr>
        </p:nvSpPr>
        <p:spPr>
          <a:xfrm>
            <a:off x="838200" y="2141537"/>
            <a:ext cx="10515600" cy="4351338"/>
          </a:xfrm>
        </p:spPr>
        <p:txBody>
          <a:bodyPr>
            <a:normAutofit/>
          </a:bodyPr>
          <a:lstStyle/>
          <a:p>
            <a:r>
              <a:rPr lang="en-US" sz="3200" dirty="0"/>
              <a:t>Adequate volume resuscitation</a:t>
            </a:r>
          </a:p>
          <a:p>
            <a:r>
              <a:rPr lang="en-US" sz="3200" dirty="0"/>
              <a:t>Avoiding relative hypoxia </a:t>
            </a:r>
          </a:p>
          <a:p>
            <a:r>
              <a:rPr lang="en-US" sz="3200" b="1" dirty="0">
                <a:solidFill>
                  <a:schemeClr val="accent1"/>
                </a:solidFill>
              </a:rPr>
              <a:t>Ensuring that the intravenous line is free of air bubbles</a:t>
            </a:r>
          </a:p>
          <a:p>
            <a:endParaRPr lang="en-US" sz="3200" dirty="0"/>
          </a:p>
        </p:txBody>
      </p:sp>
      <p:sp>
        <p:nvSpPr>
          <p:cNvPr id="4" name="Title 1">
            <a:extLst>
              <a:ext uri="{FF2B5EF4-FFF2-40B4-BE49-F238E27FC236}">
                <a16:creationId xmlns:a16="http://schemas.microsoft.com/office/drawing/2014/main" id="{7F0A55D8-7F29-4003-A354-20EB5141B68A}"/>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a:t>
            </a:r>
            <a:endParaRPr lang="th-TH" sz="60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D9CF3AF-0CC1-462C-9B11-6F357BEDEF3C}"/>
              </a:ext>
            </a:extLst>
          </p:cNvPr>
          <p:cNvSpPr txBox="1"/>
          <p:nvPr/>
        </p:nvSpPr>
        <p:spPr>
          <a:xfrm>
            <a:off x="3477718" y="6211669"/>
            <a:ext cx="8714282"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 </a:t>
            </a:r>
            <a:endParaRPr lang="th-TH" sz="1800" dirty="0"/>
          </a:p>
          <a:p>
            <a:r>
              <a:rPr lang="en-US" sz="1800" dirty="0"/>
              <a:t>- ASD and VSD Flow Dynamics and Anesthetic Management ; </a:t>
            </a:r>
            <a:r>
              <a:rPr lang="en-US" sz="1800" dirty="0" err="1"/>
              <a:t>Anesth</a:t>
            </a:r>
            <a:r>
              <a:rPr lang="en-US" sz="1800" dirty="0"/>
              <a:t> Prog 62:125–130 2015 </a:t>
            </a:r>
          </a:p>
        </p:txBody>
      </p:sp>
    </p:spTree>
    <p:extLst>
      <p:ext uri="{BB962C8B-B14F-4D97-AF65-F5344CB8AC3E}">
        <p14:creationId xmlns:p14="http://schemas.microsoft.com/office/powerpoint/2010/main" val="1870905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69EA-47E7-41B1-96FF-4CB29AA6C9E1}"/>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lstStyle/>
          <a:p>
            <a:pPr algn="ctr"/>
            <a:r>
              <a:rPr lang="en-US" b="1" dirty="0">
                <a:effectLst>
                  <a:outerShdw blurRad="38100" dist="38100" dir="2700000" algn="tl">
                    <a:srgbClr val="000000">
                      <a:alpha val="43137"/>
                    </a:srgbClr>
                  </a:outerShdw>
                </a:effectLst>
              </a:rPr>
              <a:t>Anesthetic and Hemodynamic goals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for Pulmonary Hypertension</a:t>
            </a:r>
            <a:endParaRPr lang="th-T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D934EE9-B833-4661-8302-1B74EEE590B4}"/>
              </a:ext>
            </a:extLst>
          </p:cNvPr>
          <p:cNvSpPr>
            <a:spLocks noGrp="1"/>
          </p:cNvSpPr>
          <p:nvPr>
            <p:ph idx="1"/>
          </p:nvPr>
        </p:nvSpPr>
        <p:spPr>
          <a:xfrm>
            <a:off x="838200" y="2005505"/>
            <a:ext cx="10515600" cy="4351338"/>
          </a:xfrm>
        </p:spPr>
        <p:txBody>
          <a:bodyPr>
            <a:normAutofit/>
          </a:bodyPr>
          <a:lstStyle/>
          <a:p>
            <a:r>
              <a:rPr lang="en-US" b="1" dirty="0">
                <a:solidFill>
                  <a:schemeClr val="accent1">
                    <a:lumMod val="75000"/>
                  </a:schemeClr>
                </a:solidFill>
              </a:rPr>
              <a:t>Avoid elevations in PVR </a:t>
            </a:r>
          </a:p>
          <a:p>
            <a:pPr marL="0" indent="0">
              <a:buNone/>
            </a:pPr>
            <a:r>
              <a:rPr lang="en-US" b="1" dirty="0"/>
              <a:t>      - </a:t>
            </a:r>
            <a:r>
              <a:rPr lang="en-US" dirty="0"/>
              <a:t>Prevent hypoxemia, acidosis, hypercarbia and pain.  </a:t>
            </a:r>
          </a:p>
          <a:p>
            <a:pPr marL="0" indent="0">
              <a:buNone/>
            </a:pPr>
            <a:r>
              <a:rPr lang="en-US" dirty="0"/>
              <a:t>      - Provide supplemental oxygen at all times. </a:t>
            </a:r>
          </a:p>
          <a:p>
            <a:r>
              <a:rPr lang="en-US" b="1" dirty="0">
                <a:solidFill>
                  <a:schemeClr val="accent1">
                    <a:lumMod val="75000"/>
                  </a:schemeClr>
                </a:solidFill>
              </a:rPr>
              <a:t>Maintain SVR</a:t>
            </a:r>
          </a:p>
          <a:p>
            <a:pPr marL="0" indent="0">
              <a:buNone/>
            </a:pPr>
            <a:r>
              <a:rPr lang="en-US" dirty="0"/>
              <a:t>      - Decreased SVR dramatically reduces CO due to fixed PVR, increase right to left shunt  </a:t>
            </a:r>
          </a:p>
          <a:p>
            <a:r>
              <a:rPr lang="en-US" b="1" dirty="0">
                <a:solidFill>
                  <a:schemeClr val="accent1">
                    <a:lumMod val="75000"/>
                  </a:schemeClr>
                </a:solidFill>
              </a:rPr>
              <a:t>Avoid myocardial depressants and maintain myocardial contractility</a:t>
            </a:r>
          </a:p>
          <a:p>
            <a:r>
              <a:rPr lang="en-US" b="1" dirty="0">
                <a:solidFill>
                  <a:schemeClr val="accent1">
                    <a:lumMod val="75000"/>
                  </a:schemeClr>
                </a:solidFill>
              </a:rPr>
              <a:t>Maintain preload and maintain sinus rhythm </a:t>
            </a:r>
            <a:endParaRPr lang="th-TH" b="1" dirty="0">
              <a:solidFill>
                <a:schemeClr val="accent1">
                  <a:lumMod val="75000"/>
                </a:schemeClr>
              </a:solidFill>
            </a:endParaRPr>
          </a:p>
        </p:txBody>
      </p:sp>
      <p:sp>
        <p:nvSpPr>
          <p:cNvPr id="4" name="TextBox 3">
            <a:extLst>
              <a:ext uri="{FF2B5EF4-FFF2-40B4-BE49-F238E27FC236}">
                <a16:creationId xmlns:a16="http://schemas.microsoft.com/office/drawing/2014/main" id="{3DF9D592-6E1A-40A2-9104-EBC2C7FD9B8E}"/>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151502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A8B5-917F-4C26-819C-A217F28D7731}"/>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of PH</a:t>
            </a:r>
            <a:endParaRPr lang="th-TH" sz="6000" dirty="0"/>
          </a:p>
        </p:txBody>
      </p:sp>
      <p:sp>
        <p:nvSpPr>
          <p:cNvPr id="3" name="Content Placeholder 2">
            <a:extLst>
              <a:ext uri="{FF2B5EF4-FFF2-40B4-BE49-F238E27FC236}">
                <a16:creationId xmlns:a16="http://schemas.microsoft.com/office/drawing/2014/main" id="{67DDB6AF-B10B-4953-A395-1B877474C5E0}"/>
              </a:ext>
            </a:extLst>
          </p:cNvPr>
          <p:cNvSpPr>
            <a:spLocks noGrp="1"/>
          </p:cNvSpPr>
          <p:nvPr>
            <p:ph idx="1"/>
          </p:nvPr>
        </p:nvSpPr>
        <p:spPr>
          <a:xfrm>
            <a:off x="838200" y="1930555"/>
            <a:ext cx="10515600" cy="4351338"/>
          </a:xfrm>
        </p:spPr>
        <p:txBody>
          <a:bodyPr/>
          <a:lstStyle/>
          <a:p>
            <a:r>
              <a:rPr lang="en-US" b="1" dirty="0"/>
              <a:t>Assuming </a:t>
            </a:r>
            <a:r>
              <a:rPr lang="en-US" b="1" dirty="0" err="1"/>
              <a:t>euvolemia</a:t>
            </a:r>
            <a:r>
              <a:rPr lang="en-US" b="1" dirty="0"/>
              <a:t> </a:t>
            </a:r>
          </a:p>
          <a:p>
            <a:r>
              <a:rPr lang="en-US" b="1" dirty="0">
                <a:solidFill>
                  <a:schemeClr val="accent1"/>
                </a:solidFill>
              </a:rPr>
              <a:t>Inotropic therapy </a:t>
            </a:r>
            <a:r>
              <a:rPr lang="en-US" b="1" dirty="0"/>
              <a:t>:  </a:t>
            </a:r>
            <a:r>
              <a:rPr lang="en-US" dirty="0"/>
              <a:t>Dobutamine (beta1 agonist) or Milrinone </a:t>
            </a:r>
          </a:p>
          <a:p>
            <a:pPr marL="0" indent="0">
              <a:buNone/>
            </a:pPr>
            <a:r>
              <a:rPr lang="en-US" dirty="0"/>
              <a:t>(PDE III inhibitor)  </a:t>
            </a:r>
          </a:p>
          <a:p>
            <a:r>
              <a:rPr lang="en-US" b="1" dirty="0">
                <a:solidFill>
                  <a:schemeClr val="accent1"/>
                </a:solidFill>
              </a:rPr>
              <a:t>Inhaled nitric oxide (NO) </a:t>
            </a:r>
            <a:r>
              <a:rPr lang="en-US" dirty="0"/>
              <a:t>is a potent pulmonary vasodilator whose starting doses of 20-40 ppm </a:t>
            </a:r>
          </a:p>
          <a:p>
            <a:r>
              <a:rPr lang="en-US" b="1" dirty="0">
                <a:solidFill>
                  <a:schemeClr val="accent1"/>
                </a:solidFill>
              </a:rPr>
              <a:t>Vasoconstrictors </a:t>
            </a:r>
            <a:r>
              <a:rPr lang="en-US" dirty="0"/>
              <a:t>(phenylephrine, norepinephrine and vasopressin) may be needed in the setting of persistent systemic hypotension.</a:t>
            </a:r>
          </a:p>
          <a:p>
            <a:r>
              <a:rPr lang="en-US" b="1" dirty="0">
                <a:solidFill>
                  <a:schemeClr val="accent1"/>
                </a:solidFill>
              </a:rPr>
              <a:t>Oxytocin, methergine and prostaglandin </a:t>
            </a:r>
            <a:r>
              <a:rPr lang="en-US" dirty="0"/>
              <a:t>used with </a:t>
            </a:r>
            <a:r>
              <a:rPr lang="en-US" b="1" dirty="0">
                <a:solidFill>
                  <a:schemeClr val="accent1"/>
                </a:solidFill>
              </a:rPr>
              <a:t>extreme caution </a:t>
            </a:r>
            <a:r>
              <a:rPr lang="en-US" dirty="0"/>
              <a:t>because of systemic and pulmonary vascular side effects.  </a:t>
            </a:r>
          </a:p>
          <a:p>
            <a:endParaRPr lang="en-US" dirty="0"/>
          </a:p>
          <a:p>
            <a:endParaRPr lang="th-TH" dirty="0"/>
          </a:p>
        </p:txBody>
      </p:sp>
      <p:sp>
        <p:nvSpPr>
          <p:cNvPr id="4" name="TextBox 3">
            <a:extLst>
              <a:ext uri="{FF2B5EF4-FFF2-40B4-BE49-F238E27FC236}">
                <a16:creationId xmlns:a16="http://schemas.microsoft.com/office/drawing/2014/main" id="{81F19920-9C95-41B8-A530-49488C48CA11}"/>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1179355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AA0B53-BB78-4B66-B449-2A0C2B3481D0}"/>
              </a:ext>
            </a:extLst>
          </p:cNvPr>
          <p:cNvSpPr>
            <a:spLocks noGrp="1"/>
          </p:cNvSpPr>
          <p:nvPr>
            <p:ph idx="1"/>
          </p:nvPr>
        </p:nvSpPr>
        <p:spPr>
          <a:xfrm>
            <a:off x="838200" y="2005507"/>
            <a:ext cx="10515600" cy="4351338"/>
          </a:xfrm>
        </p:spPr>
        <p:txBody>
          <a:bodyPr/>
          <a:lstStyle/>
          <a:p>
            <a:r>
              <a:rPr lang="en-US" b="1" dirty="0">
                <a:solidFill>
                  <a:schemeClr val="accent1"/>
                </a:solidFill>
              </a:rPr>
              <a:t>Uterotonic drug </a:t>
            </a:r>
          </a:p>
          <a:p>
            <a:pPr marL="0" indent="0">
              <a:buNone/>
            </a:pPr>
            <a:r>
              <a:rPr lang="en-US" b="1" dirty="0">
                <a:solidFill>
                  <a:schemeClr val="accent1"/>
                </a:solidFill>
              </a:rPr>
              <a:t> - Oxytocin </a:t>
            </a:r>
            <a:r>
              <a:rPr lang="en-US" dirty="0"/>
              <a:t>: Careful titration , it can </a:t>
            </a:r>
            <a:r>
              <a:rPr lang="en-US" b="1" dirty="0">
                <a:solidFill>
                  <a:schemeClr val="accent1"/>
                </a:solidFill>
              </a:rPr>
              <a:t>decrease SVR and elevate PVR </a:t>
            </a:r>
            <a:r>
              <a:rPr lang="en-US" dirty="0"/>
              <a:t>to decrease both coronary perfusion pressure and forward flow </a:t>
            </a:r>
          </a:p>
          <a:p>
            <a:pPr marL="0" indent="0">
              <a:buNone/>
            </a:pPr>
            <a:r>
              <a:rPr lang="en-US" dirty="0"/>
              <a:t>-  </a:t>
            </a:r>
            <a:r>
              <a:rPr lang="en-US" b="1" dirty="0" err="1">
                <a:solidFill>
                  <a:schemeClr val="accent1"/>
                </a:solidFill>
              </a:rPr>
              <a:t>Carboprost</a:t>
            </a:r>
            <a:r>
              <a:rPr lang="en-US" b="1" dirty="0">
                <a:solidFill>
                  <a:schemeClr val="accent1"/>
                </a:solidFill>
              </a:rPr>
              <a:t> and methergine </a:t>
            </a:r>
            <a:r>
              <a:rPr lang="en-US" dirty="0"/>
              <a:t>: </a:t>
            </a:r>
            <a:r>
              <a:rPr lang="en-US" b="1" dirty="0">
                <a:solidFill>
                  <a:schemeClr val="accent1"/>
                </a:solidFill>
              </a:rPr>
              <a:t>should be avoid </a:t>
            </a:r>
            <a:r>
              <a:rPr lang="en-US" dirty="0"/>
              <a:t>because of pulmonary side effects and vasoconstrictive effects</a:t>
            </a:r>
            <a:endParaRPr lang="th-TH" dirty="0"/>
          </a:p>
          <a:p>
            <a:endParaRPr lang="th-TH" dirty="0"/>
          </a:p>
        </p:txBody>
      </p:sp>
      <p:sp>
        <p:nvSpPr>
          <p:cNvPr id="4" name="Title 1">
            <a:extLst>
              <a:ext uri="{FF2B5EF4-FFF2-40B4-BE49-F238E27FC236}">
                <a16:creationId xmlns:a16="http://schemas.microsoft.com/office/drawing/2014/main" id="{A126A477-1943-49DB-A138-4DDD2A680723}"/>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of PH</a:t>
            </a:r>
            <a:endParaRPr lang="th-TH" sz="6000" dirty="0"/>
          </a:p>
        </p:txBody>
      </p:sp>
      <p:sp>
        <p:nvSpPr>
          <p:cNvPr id="5" name="TextBox 4">
            <a:extLst>
              <a:ext uri="{FF2B5EF4-FFF2-40B4-BE49-F238E27FC236}">
                <a16:creationId xmlns:a16="http://schemas.microsoft.com/office/drawing/2014/main" id="{A00BAA9B-B906-4964-A0DD-3BF13FE98397}"/>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187608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50237-8908-403D-AA88-B7EAD24957E3}"/>
              </a:ext>
            </a:extLst>
          </p:cNvPr>
          <p:cNvSpPr>
            <a:spLocks noGrp="1"/>
          </p:cNvSpPr>
          <p:nvPr>
            <p:ph idx="1"/>
          </p:nvPr>
        </p:nvSpPr>
        <p:spPr>
          <a:xfrm>
            <a:off x="838200" y="2005505"/>
            <a:ext cx="10515600" cy="4351338"/>
          </a:xfrm>
        </p:spPr>
        <p:txBody>
          <a:bodyPr/>
          <a:lstStyle/>
          <a:p>
            <a:r>
              <a:rPr lang="en-US" dirty="0"/>
              <a:t>  ASD </a:t>
            </a:r>
            <a:r>
              <a:rPr lang="en-US" dirty="0" err="1"/>
              <a:t>secondum</a:t>
            </a:r>
            <a:r>
              <a:rPr lang="en-US" dirty="0"/>
              <a:t> with pulmonary hypertension </a:t>
            </a:r>
          </a:p>
          <a:p>
            <a:pPr marL="0" indent="0">
              <a:buNone/>
            </a:pPr>
            <a:r>
              <a:rPr lang="en-US" b="1" dirty="0"/>
              <a:t>    Echocardiogram (2/5/61) </a:t>
            </a:r>
            <a:r>
              <a:rPr lang="en-US" dirty="0"/>
              <a:t>: </a:t>
            </a:r>
          </a:p>
          <a:p>
            <a:pPr marL="0" indent="0">
              <a:buNone/>
            </a:pPr>
            <a:r>
              <a:rPr lang="en-US" dirty="0"/>
              <a:t>    - good LV systolic fraction , no RWMA . </a:t>
            </a:r>
          </a:p>
          <a:p>
            <a:pPr marL="0" indent="0">
              <a:buNone/>
            </a:pPr>
            <a:r>
              <a:rPr lang="en-US" dirty="0"/>
              <a:t>    - RV volume overload , LVEF 67% </a:t>
            </a:r>
          </a:p>
          <a:p>
            <a:pPr marL="0" indent="0">
              <a:buNone/>
            </a:pPr>
            <a:r>
              <a:rPr lang="en-US" dirty="0"/>
              <a:t>    - moderate dilate RV with preserve systolic function </a:t>
            </a:r>
          </a:p>
          <a:p>
            <a:pPr marL="0" indent="0">
              <a:buNone/>
            </a:pPr>
            <a:r>
              <a:rPr lang="en-US" dirty="0"/>
              <a:t>    - dilated RA , RVSP 54 mmHg</a:t>
            </a:r>
          </a:p>
          <a:p>
            <a:r>
              <a:rPr lang="en-US" dirty="0"/>
              <a:t>Follow up </a:t>
            </a:r>
            <a:r>
              <a:rPr lang="th-TH" dirty="0"/>
              <a:t>ที่ รพ.พระมงกุฎเกล้า </a:t>
            </a:r>
            <a:r>
              <a:rPr lang="en-US" dirty="0"/>
              <a:t>advice closure ASD </a:t>
            </a:r>
            <a:r>
              <a:rPr lang="en-US" dirty="0">
                <a:sym typeface="Wingdings" panose="05000000000000000000" pitchFamily="2" charset="2"/>
              </a:rPr>
              <a:t> </a:t>
            </a:r>
            <a:r>
              <a:rPr lang="th-TH" dirty="0">
                <a:sym typeface="Wingdings" panose="05000000000000000000" pitchFamily="2" charset="2"/>
              </a:rPr>
              <a:t>ผู้ป่วยปฎิเสธและ </a:t>
            </a:r>
            <a:r>
              <a:rPr lang="en-US" dirty="0">
                <a:sym typeface="Wingdings" panose="05000000000000000000" pitchFamily="2" charset="2"/>
              </a:rPr>
              <a:t>lost follow up </a:t>
            </a:r>
            <a:endParaRPr lang="th-TH" dirty="0"/>
          </a:p>
        </p:txBody>
      </p:sp>
      <p:sp>
        <p:nvSpPr>
          <p:cNvPr id="4" name="Title 1">
            <a:extLst>
              <a:ext uri="{FF2B5EF4-FFF2-40B4-BE49-F238E27FC236}">
                <a16:creationId xmlns:a16="http://schemas.microsoft.com/office/drawing/2014/main" id="{25A4DFAE-0512-4874-80E5-AE33B86BFC14}"/>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Past history </a:t>
            </a:r>
            <a:endParaRPr lang="th-TH"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8426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53AC0-8F34-4214-A3AD-462F63BCDEFA}"/>
              </a:ext>
            </a:extLst>
          </p:cNvPr>
          <p:cNvSpPr>
            <a:spLocks noGrp="1"/>
          </p:cNvSpPr>
          <p:nvPr>
            <p:ph idx="1"/>
          </p:nvPr>
        </p:nvSpPr>
        <p:spPr>
          <a:xfrm>
            <a:off x="838200" y="2141537"/>
            <a:ext cx="10515600" cy="4351338"/>
          </a:xfrm>
        </p:spPr>
        <p:txBody>
          <a:bodyPr/>
          <a:lstStyle/>
          <a:p>
            <a:pPr marL="0" indent="0">
              <a:buNone/>
            </a:pPr>
            <a:r>
              <a:rPr lang="en-US" b="1" dirty="0">
                <a:solidFill>
                  <a:srgbClr val="002060"/>
                </a:solidFill>
              </a:rPr>
              <a:t>Ventilator Management</a:t>
            </a:r>
          </a:p>
          <a:p>
            <a:r>
              <a:rPr lang="en-US" dirty="0">
                <a:solidFill>
                  <a:srgbClr val="002060"/>
                </a:solidFill>
              </a:rPr>
              <a:t>Low Tidal Volume Ventilation with low PEEP levels may be the ideal strategy</a:t>
            </a:r>
          </a:p>
          <a:p>
            <a:r>
              <a:rPr lang="en-US" dirty="0"/>
              <a:t>Avoidance of lung hyperinflation, excessive PEEP can dramatically alter PVR in PH patients</a:t>
            </a:r>
          </a:p>
          <a:p>
            <a:r>
              <a:rPr lang="en-US" dirty="0"/>
              <a:t>Avoidance of hypoxia and hypercarbia</a:t>
            </a:r>
            <a:endParaRPr lang="th-TH" dirty="0"/>
          </a:p>
        </p:txBody>
      </p:sp>
      <p:sp>
        <p:nvSpPr>
          <p:cNvPr id="4" name="Title 1">
            <a:extLst>
              <a:ext uri="{FF2B5EF4-FFF2-40B4-BE49-F238E27FC236}">
                <a16:creationId xmlns:a16="http://schemas.microsoft.com/office/drawing/2014/main" id="{A22428F6-C432-4A08-8858-AA3B1EDB5934}"/>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Anesthetic Management of PH</a:t>
            </a:r>
            <a:endParaRPr lang="th-TH" sz="6000" dirty="0"/>
          </a:p>
        </p:txBody>
      </p:sp>
      <p:sp>
        <p:nvSpPr>
          <p:cNvPr id="5" name="TextBox 4">
            <a:extLst>
              <a:ext uri="{FF2B5EF4-FFF2-40B4-BE49-F238E27FC236}">
                <a16:creationId xmlns:a16="http://schemas.microsoft.com/office/drawing/2014/main" id="{C6FAFA81-2BAB-44E1-925A-71375FC5F7A0}"/>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1642325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73BC-C1A8-4409-A5CD-B5FDA8678346}"/>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b="1" dirty="0">
                <a:effectLst>
                  <a:outerShdw blurRad="38100" dist="38100" dir="2700000" algn="tl">
                    <a:srgbClr val="000000">
                      <a:alpha val="43137"/>
                    </a:srgbClr>
                  </a:outerShdw>
                </a:effectLst>
              </a:rPr>
              <a:t>Considerations for Labor in PH and Eisenmenger’s Syndrome (ES)</a:t>
            </a:r>
            <a:endParaRPr lang="th-TH"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FF5A19E-96B3-4FD4-9EFD-665E81DC8C6A}"/>
              </a:ext>
            </a:extLst>
          </p:cNvPr>
          <p:cNvSpPr>
            <a:spLocks noGrp="1"/>
          </p:cNvSpPr>
          <p:nvPr>
            <p:ph idx="1"/>
          </p:nvPr>
        </p:nvSpPr>
        <p:spPr>
          <a:xfrm>
            <a:off x="838200" y="2141537"/>
            <a:ext cx="10515600" cy="4351338"/>
          </a:xfrm>
        </p:spPr>
        <p:txBody>
          <a:bodyPr/>
          <a:lstStyle/>
          <a:p>
            <a:r>
              <a:rPr lang="en-US" dirty="0"/>
              <a:t>ES represents the most common cyanotic cardiac defect in adults   </a:t>
            </a:r>
          </a:p>
          <a:p>
            <a:r>
              <a:rPr lang="en-US" b="1" dirty="0">
                <a:solidFill>
                  <a:schemeClr val="accent1">
                    <a:lumMod val="75000"/>
                  </a:schemeClr>
                </a:solidFill>
              </a:rPr>
              <a:t>Chronic left to right shunting </a:t>
            </a:r>
            <a:r>
              <a:rPr lang="en-US" b="1" dirty="0">
                <a:sym typeface="Wingdings" panose="05000000000000000000" pitchFamily="2" charset="2"/>
              </a:rPr>
              <a:t> </a:t>
            </a:r>
            <a:r>
              <a:rPr lang="en-US" b="1" dirty="0"/>
              <a:t> </a:t>
            </a:r>
            <a:r>
              <a:rPr lang="en-US" dirty="0"/>
              <a:t>results in RVH, elevated PVR and significant ventricular and arterial remodeling on the right side </a:t>
            </a:r>
          </a:p>
          <a:p>
            <a:r>
              <a:rPr lang="en-US" dirty="0"/>
              <a:t> ES carries a maternal mortality ranging from 30-70% and fetal demise</a:t>
            </a:r>
          </a:p>
          <a:p>
            <a:r>
              <a:rPr lang="en-US" dirty="0"/>
              <a:t> A significant number of complications occur 2-6 weeks postpartum.</a:t>
            </a:r>
            <a:endParaRPr lang="th-TH" dirty="0"/>
          </a:p>
        </p:txBody>
      </p:sp>
      <p:sp>
        <p:nvSpPr>
          <p:cNvPr id="4" name="TextBox 3">
            <a:extLst>
              <a:ext uri="{FF2B5EF4-FFF2-40B4-BE49-F238E27FC236}">
                <a16:creationId xmlns:a16="http://schemas.microsoft.com/office/drawing/2014/main" id="{1A1873BB-7389-4276-A177-18FC21EA0A13}"/>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970675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7F8B2-6455-471F-B2F0-D74FD85A36CC}"/>
              </a:ext>
            </a:extLst>
          </p:cNvPr>
          <p:cNvSpPr>
            <a:spLocks noGrp="1"/>
          </p:cNvSpPr>
          <p:nvPr>
            <p:ph idx="1"/>
          </p:nvPr>
        </p:nvSpPr>
        <p:spPr>
          <a:xfrm>
            <a:off x="838200" y="2141537"/>
            <a:ext cx="10515600" cy="4351338"/>
          </a:xfrm>
        </p:spPr>
        <p:txBody>
          <a:bodyPr/>
          <a:lstStyle/>
          <a:p>
            <a:r>
              <a:rPr lang="en-US" b="1" dirty="0"/>
              <a:t>Pathophysiology : </a:t>
            </a:r>
            <a:r>
              <a:rPr lang="en-US" dirty="0"/>
              <a:t> ES is defined by a PVR greater than 800 </a:t>
            </a:r>
            <a:r>
              <a:rPr lang="en-US" dirty="0" err="1"/>
              <a:t>dyn·s</a:t>
            </a:r>
            <a:r>
              <a:rPr lang="en-US" dirty="0"/>
              <a:t>/cm5 along with </a:t>
            </a:r>
            <a:r>
              <a:rPr lang="en-US" b="1" dirty="0">
                <a:solidFill>
                  <a:schemeClr val="accent1">
                    <a:lumMod val="75000"/>
                  </a:schemeClr>
                </a:solidFill>
              </a:rPr>
              <a:t>right-to-left or bidirectional shunt flow</a:t>
            </a:r>
          </a:p>
          <a:p>
            <a:r>
              <a:rPr lang="en-US" b="1" dirty="0"/>
              <a:t>Symptoms:</a:t>
            </a:r>
            <a:r>
              <a:rPr lang="en-US" dirty="0"/>
              <a:t> Fatigue, dyspnea, cyanosis, edema, clubbing, and polycythemia.</a:t>
            </a:r>
          </a:p>
          <a:p>
            <a:pPr marL="0" indent="0">
              <a:buNone/>
            </a:pPr>
            <a:r>
              <a:rPr lang="en-US" b="1" dirty="0"/>
              <a:t>   </a:t>
            </a:r>
            <a:endParaRPr lang="th-TH" b="1" dirty="0"/>
          </a:p>
        </p:txBody>
      </p:sp>
      <p:sp>
        <p:nvSpPr>
          <p:cNvPr id="4" name="TextBox 3">
            <a:extLst>
              <a:ext uri="{FF2B5EF4-FFF2-40B4-BE49-F238E27FC236}">
                <a16:creationId xmlns:a16="http://schemas.microsoft.com/office/drawing/2014/main" id="{C5A9090B-DC80-4B47-8F51-C1CD99572596}"/>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
        <p:nvSpPr>
          <p:cNvPr id="5" name="Title 1">
            <a:extLst>
              <a:ext uri="{FF2B5EF4-FFF2-40B4-BE49-F238E27FC236}">
                <a16:creationId xmlns:a16="http://schemas.microsoft.com/office/drawing/2014/main" id="{B2202FBA-068B-448D-8DD1-EFD061992BFE}"/>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b="1" dirty="0">
                <a:effectLst>
                  <a:outerShdw blurRad="38100" dist="38100" dir="2700000" algn="tl">
                    <a:srgbClr val="000000">
                      <a:alpha val="43137"/>
                    </a:srgbClr>
                  </a:outerShdw>
                </a:effectLst>
              </a:rPr>
              <a:t>Considerations for Labor in PH and Eisenmenger’s Syndrome (ES)</a:t>
            </a:r>
            <a:endParaRPr lang="th-T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7149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3E4-6EAC-4D65-B0B4-E997CF75BF1A}"/>
              </a:ext>
            </a:extLst>
          </p:cNvPr>
          <p:cNvSpPr>
            <a:spLocks noGrp="1"/>
          </p:cNvSpPr>
          <p:nvPr>
            <p:ph idx="1"/>
          </p:nvPr>
        </p:nvSpPr>
        <p:spPr>
          <a:xfrm>
            <a:off x="838200" y="1914009"/>
            <a:ext cx="10515600" cy="4351338"/>
          </a:xfrm>
        </p:spPr>
        <p:txBody>
          <a:bodyPr/>
          <a:lstStyle/>
          <a:p>
            <a:pPr marL="0" indent="0">
              <a:buNone/>
            </a:pPr>
            <a:r>
              <a:rPr lang="en-US" b="1" dirty="0"/>
              <a:t>Peripartum Considerations: </a:t>
            </a:r>
          </a:p>
          <a:p>
            <a:r>
              <a:rPr lang="en-US" dirty="0"/>
              <a:t>unable to accommodate the increased oxygen demands of pregnancy.  </a:t>
            </a:r>
          </a:p>
          <a:p>
            <a:r>
              <a:rPr lang="en-US" dirty="0"/>
              <a:t>Reduced SVR from pregnancy and  irreversible elevated PVR of Eisenmenger’s  </a:t>
            </a:r>
            <a:r>
              <a:rPr lang="en-US" b="1" dirty="0">
                <a:solidFill>
                  <a:schemeClr val="accent1">
                    <a:lumMod val="75000"/>
                  </a:schemeClr>
                </a:solidFill>
              </a:rPr>
              <a:t>increases right-to-left shunting and cyanosis  </a:t>
            </a:r>
          </a:p>
          <a:p>
            <a:r>
              <a:rPr lang="en-US" b="1" dirty="0">
                <a:solidFill>
                  <a:schemeClr val="accent1">
                    <a:lumMod val="75000"/>
                  </a:schemeClr>
                </a:solidFill>
              </a:rPr>
              <a:t>Reduction in FRC adds to the hypoxemia </a:t>
            </a:r>
            <a:r>
              <a:rPr lang="en-US" dirty="0"/>
              <a:t>reducing oxygen delivery to the fetus and increasing fetal demise  </a:t>
            </a:r>
          </a:p>
          <a:p>
            <a:r>
              <a:rPr lang="en-US" b="1" dirty="0">
                <a:solidFill>
                  <a:schemeClr val="accent1">
                    <a:lumMod val="75000"/>
                  </a:schemeClr>
                </a:solidFill>
              </a:rPr>
              <a:t>Multidisciplinary approach </a:t>
            </a:r>
            <a:r>
              <a:rPr lang="en-US" dirty="0"/>
              <a:t>among obstetricians, cardiologists and anesthesiologists trained in high risk deliveries</a:t>
            </a:r>
            <a:endParaRPr lang="th-TH" dirty="0"/>
          </a:p>
        </p:txBody>
      </p:sp>
      <p:sp>
        <p:nvSpPr>
          <p:cNvPr id="4" name="TextBox 3">
            <a:extLst>
              <a:ext uri="{FF2B5EF4-FFF2-40B4-BE49-F238E27FC236}">
                <a16:creationId xmlns:a16="http://schemas.microsoft.com/office/drawing/2014/main" id="{BAC69308-E91A-4536-89A8-8B7BEF04075F}"/>
              </a:ext>
            </a:extLst>
          </p:cNvPr>
          <p:cNvSpPr txBox="1"/>
          <p:nvPr/>
        </p:nvSpPr>
        <p:spPr>
          <a:xfrm>
            <a:off x="1504013" y="6488668"/>
            <a:ext cx="10957809" cy="369332"/>
          </a:xfrm>
          <a:prstGeom prst="rect">
            <a:avLst/>
          </a:prstGeom>
          <a:noFill/>
        </p:spPr>
        <p:txBody>
          <a:bodyPr wrap="square" rtlCol="0">
            <a:spAutoFit/>
          </a:bodyPr>
          <a:lstStyle/>
          <a:p>
            <a:r>
              <a:rPr lang="en-US" sz="1800" dirty="0"/>
              <a:t>- Perioperative management solutions for Pulmonary Hypertension. An update and  review; </a:t>
            </a:r>
            <a:r>
              <a:rPr lang="en-US" sz="1800" dirty="0" err="1"/>
              <a:t>Nathaen</a:t>
            </a:r>
            <a:r>
              <a:rPr lang="en-US" sz="1800" dirty="0"/>
              <a:t> Weitzel MD</a:t>
            </a:r>
          </a:p>
        </p:txBody>
      </p:sp>
      <p:sp>
        <p:nvSpPr>
          <p:cNvPr id="5" name="Title 1">
            <a:extLst>
              <a:ext uri="{FF2B5EF4-FFF2-40B4-BE49-F238E27FC236}">
                <a16:creationId xmlns:a16="http://schemas.microsoft.com/office/drawing/2014/main" id="{4C19511D-3708-46C5-AAF5-66AB604C9BD2}"/>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b="1" dirty="0">
                <a:effectLst>
                  <a:outerShdw blurRad="38100" dist="38100" dir="2700000" algn="tl">
                    <a:srgbClr val="000000">
                      <a:alpha val="43137"/>
                    </a:srgbClr>
                  </a:outerShdw>
                </a:effectLst>
              </a:rPr>
              <a:t>Considerations for Labor in PH and Eisenmenger’s Syndrome (ES)</a:t>
            </a:r>
            <a:endParaRPr lang="th-T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250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46F2FB-2F77-42B6-9A92-0988FF667259}"/>
              </a:ext>
            </a:extLst>
          </p:cNvPr>
          <p:cNvPicPr>
            <a:picLocks noGrp="1" noChangeAspect="1"/>
          </p:cNvPicPr>
          <p:nvPr>
            <p:ph idx="1"/>
          </p:nvPr>
        </p:nvPicPr>
        <p:blipFill rotWithShape="1">
          <a:blip r:embed="rId3"/>
          <a:srcRect l="13352" t="43391" r="13469" b="19383"/>
          <a:stretch/>
        </p:blipFill>
        <p:spPr>
          <a:xfrm>
            <a:off x="232313" y="2488128"/>
            <a:ext cx="11787334" cy="3371132"/>
          </a:xfrm>
          <a:prstGeom prst="rect">
            <a:avLst/>
          </a:prstGeom>
        </p:spPr>
      </p:pic>
      <p:sp>
        <p:nvSpPr>
          <p:cNvPr id="8" name="TextBox 7">
            <a:extLst>
              <a:ext uri="{FF2B5EF4-FFF2-40B4-BE49-F238E27FC236}">
                <a16:creationId xmlns:a16="http://schemas.microsoft.com/office/drawing/2014/main" id="{D6F73970-CD6B-4461-ABFA-4DCD8F7ACE4A}"/>
              </a:ext>
            </a:extLst>
          </p:cNvPr>
          <p:cNvSpPr txBox="1"/>
          <p:nvPr/>
        </p:nvSpPr>
        <p:spPr>
          <a:xfrm>
            <a:off x="1548983" y="6492875"/>
            <a:ext cx="10957809" cy="369332"/>
          </a:xfrm>
          <a:prstGeom prst="rect">
            <a:avLst/>
          </a:prstGeom>
          <a:noFill/>
        </p:spPr>
        <p:txBody>
          <a:bodyPr wrap="square" rtlCol="0">
            <a:spAutoFit/>
          </a:bodyPr>
          <a:lstStyle/>
          <a:p>
            <a:r>
              <a:rPr lang="en-US" sz="1800" dirty="0"/>
              <a:t>- Perioperative management solutions for Pulmonary Hypertension. An update and  review; </a:t>
            </a:r>
            <a:r>
              <a:rPr lang="en-US" sz="1800" dirty="0" err="1"/>
              <a:t>Nathaen</a:t>
            </a:r>
            <a:r>
              <a:rPr lang="en-US" sz="1800" dirty="0"/>
              <a:t> Weitzel MD</a:t>
            </a:r>
          </a:p>
        </p:txBody>
      </p:sp>
      <p:sp>
        <p:nvSpPr>
          <p:cNvPr id="9" name="Title 1">
            <a:extLst>
              <a:ext uri="{FF2B5EF4-FFF2-40B4-BE49-F238E27FC236}">
                <a16:creationId xmlns:a16="http://schemas.microsoft.com/office/drawing/2014/main" id="{AB4D899C-03EF-42E4-92F0-F0D59A199476}"/>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b="1" dirty="0">
                <a:effectLst>
                  <a:outerShdw blurRad="38100" dist="38100" dir="2700000" algn="tl">
                    <a:srgbClr val="000000">
                      <a:alpha val="43137"/>
                    </a:srgbClr>
                  </a:outerShdw>
                </a:effectLst>
              </a:rPr>
              <a:t>Considerations for Labor in PH and Eisenmenger’s Syndrome (ES)</a:t>
            </a:r>
            <a:endParaRPr lang="th-TH"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664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DBAC-AEF5-44D1-9B12-F612E7326941}"/>
              </a:ext>
            </a:extLst>
          </p:cNvPr>
          <p:cNvSpPr>
            <a:spLocks noGrp="1"/>
          </p:cNvSpPr>
          <p:nvPr>
            <p:ph type="title"/>
          </p:nvPr>
        </p:nvSpPr>
        <p:spPr/>
        <p:txBody>
          <a:bodyPr/>
          <a:lstStyle/>
          <a:p>
            <a:endParaRPr lang="th-TH"/>
          </a:p>
        </p:txBody>
      </p:sp>
      <p:pic>
        <p:nvPicPr>
          <p:cNvPr id="5" name="Content Placeholder 4">
            <a:extLst>
              <a:ext uri="{FF2B5EF4-FFF2-40B4-BE49-F238E27FC236}">
                <a16:creationId xmlns:a16="http://schemas.microsoft.com/office/drawing/2014/main" id="{95EED192-08D7-4654-97FA-D5DE4EDA1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466" y="0"/>
            <a:ext cx="8979108" cy="6831645"/>
          </a:xfrm>
        </p:spPr>
      </p:pic>
      <p:sp>
        <p:nvSpPr>
          <p:cNvPr id="6" name="Rectangle 5">
            <a:extLst>
              <a:ext uri="{FF2B5EF4-FFF2-40B4-BE49-F238E27FC236}">
                <a16:creationId xmlns:a16="http://schemas.microsoft.com/office/drawing/2014/main" id="{6FA19A70-DECA-4E46-91B9-EFC0B0C34CE0}"/>
              </a:ext>
            </a:extLst>
          </p:cNvPr>
          <p:cNvSpPr/>
          <p:nvPr/>
        </p:nvSpPr>
        <p:spPr>
          <a:xfrm>
            <a:off x="1623935" y="0"/>
            <a:ext cx="4442085" cy="113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8" name="Straight Connector 7">
            <a:extLst>
              <a:ext uri="{FF2B5EF4-FFF2-40B4-BE49-F238E27FC236}">
                <a16:creationId xmlns:a16="http://schemas.microsoft.com/office/drawing/2014/main" id="{FC4E1548-FE65-4553-9C37-35504729C1BA}"/>
              </a:ext>
            </a:extLst>
          </p:cNvPr>
          <p:cNvCxnSpPr/>
          <p:nvPr/>
        </p:nvCxnSpPr>
        <p:spPr>
          <a:xfrm flipH="1">
            <a:off x="2803161" y="1139252"/>
            <a:ext cx="104931" cy="569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BE4A178-DF19-4DDE-A130-1AD5006902B4}"/>
              </a:ext>
            </a:extLst>
          </p:cNvPr>
          <p:cNvSpPr txBox="1"/>
          <p:nvPr/>
        </p:nvSpPr>
        <p:spPr>
          <a:xfrm>
            <a:off x="3028015" y="1313837"/>
            <a:ext cx="3177915" cy="1815882"/>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dirty="0"/>
              <a:t>In OR 14.30</a:t>
            </a:r>
          </a:p>
          <a:p>
            <a:r>
              <a:rPr lang="en-US" dirty="0"/>
              <a:t>BP 120/80mmHg</a:t>
            </a:r>
          </a:p>
          <a:p>
            <a:r>
              <a:rPr lang="en-US" dirty="0"/>
              <a:t>HR 80 bpm</a:t>
            </a:r>
          </a:p>
          <a:p>
            <a:r>
              <a:rPr lang="en-US" dirty="0"/>
              <a:t>O</a:t>
            </a:r>
            <a:r>
              <a:rPr lang="en-US" baseline="-25000" dirty="0"/>
              <a:t>2</a:t>
            </a:r>
            <a:r>
              <a:rPr lang="en-US" dirty="0"/>
              <a:t> sat 100%</a:t>
            </a:r>
            <a:endParaRPr lang="th-TH" dirty="0"/>
          </a:p>
        </p:txBody>
      </p:sp>
      <p:cxnSp>
        <p:nvCxnSpPr>
          <p:cNvPr id="10" name="Straight Connector 9">
            <a:extLst>
              <a:ext uri="{FF2B5EF4-FFF2-40B4-BE49-F238E27FC236}">
                <a16:creationId xmlns:a16="http://schemas.microsoft.com/office/drawing/2014/main" id="{7DB1E3EC-A3B8-450E-B0AB-14995EC978B2}"/>
              </a:ext>
            </a:extLst>
          </p:cNvPr>
          <p:cNvCxnSpPr/>
          <p:nvPr/>
        </p:nvCxnSpPr>
        <p:spPr>
          <a:xfrm flipH="1">
            <a:off x="3884946" y="1126762"/>
            <a:ext cx="104931" cy="569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494408F-5423-4BD8-8D21-BC6207681E73}"/>
              </a:ext>
            </a:extLst>
          </p:cNvPr>
          <p:cNvSpPr txBox="1"/>
          <p:nvPr/>
        </p:nvSpPr>
        <p:spPr>
          <a:xfrm>
            <a:off x="3989876" y="3304304"/>
            <a:ext cx="5398963" cy="1384995"/>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dirty="0"/>
              <a:t>Epidural block at 15.15 At L3-4 level  </a:t>
            </a:r>
          </a:p>
          <a:p>
            <a:r>
              <a:rPr lang="en-US" dirty="0"/>
              <a:t>Test dose : 1%xylocaine c ADR (1:200,000) 3 ml   </a:t>
            </a:r>
            <a:endParaRPr lang="th-TH" dirty="0"/>
          </a:p>
        </p:txBody>
      </p:sp>
    </p:spTree>
    <p:extLst>
      <p:ext uri="{BB962C8B-B14F-4D97-AF65-F5344CB8AC3E}">
        <p14:creationId xmlns:p14="http://schemas.microsoft.com/office/powerpoint/2010/main" val="32986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D15B-A491-4579-A3AD-9D569507BCE2}"/>
              </a:ext>
            </a:extLst>
          </p:cNvPr>
          <p:cNvSpPr>
            <a:spLocks noGrp="1"/>
          </p:cNvSpPr>
          <p:nvPr>
            <p:ph type="title"/>
          </p:nvPr>
        </p:nvSpPr>
        <p:spPr/>
        <p:txBody>
          <a:bodyPr/>
          <a:lstStyle/>
          <a:p>
            <a:endParaRPr lang="th-TH"/>
          </a:p>
        </p:txBody>
      </p:sp>
      <p:pic>
        <p:nvPicPr>
          <p:cNvPr id="5" name="Content Placeholder 4">
            <a:extLst>
              <a:ext uri="{FF2B5EF4-FFF2-40B4-BE49-F238E27FC236}">
                <a16:creationId xmlns:a16="http://schemas.microsoft.com/office/drawing/2014/main" id="{5A82C82E-9EB1-4B77-9AD6-8252C00CA9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8885" y="0"/>
            <a:ext cx="8739265" cy="6843010"/>
          </a:xfrm>
        </p:spPr>
      </p:pic>
      <p:sp>
        <p:nvSpPr>
          <p:cNvPr id="6" name="Rectangle 5">
            <a:extLst>
              <a:ext uri="{FF2B5EF4-FFF2-40B4-BE49-F238E27FC236}">
                <a16:creationId xmlns:a16="http://schemas.microsoft.com/office/drawing/2014/main" id="{4B47478F-143E-4AC2-B907-2377D2B87F7E}"/>
              </a:ext>
            </a:extLst>
          </p:cNvPr>
          <p:cNvSpPr/>
          <p:nvPr/>
        </p:nvSpPr>
        <p:spPr>
          <a:xfrm>
            <a:off x="1698885" y="14990"/>
            <a:ext cx="4442085" cy="113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extBox 7">
            <a:extLst>
              <a:ext uri="{FF2B5EF4-FFF2-40B4-BE49-F238E27FC236}">
                <a16:creationId xmlns:a16="http://schemas.microsoft.com/office/drawing/2014/main" id="{D86C5F75-133D-4F11-959D-6C7A368F478B}"/>
              </a:ext>
            </a:extLst>
          </p:cNvPr>
          <p:cNvSpPr txBox="1"/>
          <p:nvPr/>
        </p:nvSpPr>
        <p:spPr>
          <a:xfrm>
            <a:off x="4790603" y="1375597"/>
            <a:ext cx="5398963" cy="3108543"/>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dirty="0"/>
              <a:t>- A line no.20 at </a:t>
            </a:r>
            <a:r>
              <a:rPr lang="en-US" dirty="0" err="1"/>
              <a:t>Rt.radial</a:t>
            </a:r>
            <a:r>
              <a:rPr lang="en-US" dirty="0"/>
              <a:t> artery </a:t>
            </a:r>
          </a:p>
          <a:p>
            <a:r>
              <a:rPr lang="en-US" dirty="0">
                <a:ea typeface="Adobe Ming Std L" panose="02020300000000000000" pitchFamily="18" charset="-128"/>
              </a:rPr>
              <a:t>- Titrate 2%xylocaine with ADR</a:t>
            </a:r>
          </a:p>
          <a:p>
            <a:r>
              <a:rPr lang="en-US" dirty="0">
                <a:ea typeface="Adobe Ming Std L" panose="02020300000000000000" pitchFamily="18" charset="-128"/>
              </a:rPr>
              <a:t>(1:200,000) via Epidural </a:t>
            </a:r>
            <a:r>
              <a:rPr lang="en-US" dirty="0">
                <a:ea typeface="Adobe Ming Std L" panose="02020300000000000000" pitchFamily="18" charset="-128"/>
                <a:sym typeface="Wingdings" panose="05000000000000000000" pitchFamily="2" charset="2"/>
              </a:rPr>
              <a:t> 10 + 10 + 8 ml = total 28 ml </a:t>
            </a:r>
          </a:p>
          <a:p>
            <a:pPr marL="457200" indent="-457200">
              <a:buFontTx/>
              <a:buChar char="-"/>
            </a:pPr>
            <a:r>
              <a:rPr lang="en-US" dirty="0">
                <a:ea typeface="Adobe Ming Std L" panose="02020300000000000000" pitchFamily="18" charset="-128"/>
                <a:sym typeface="Wingdings" panose="05000000000000000000" pitchFamily="2" charset="2"/>
              </a:rPr>
              <a:t>BP 140-160/80-90 mmHg </a:t>
            </a:r>
          </a:p>
          <a:p>
            <a:pPr marL="457200" indent="-457200">
              <a:buFontTx/>
              <a:buChar char="-"/>
            </a:pPr>
            <a:r>
              <a:rPr lang="en-US" dirty="0"/>
              <a:t>Morphine 3 mg via epidural</a:t>
            </a:r>
            <a:endParaRPr lang="en-US" dirty="0">
              <a:ea typeface="Adobe Ming Std L" panose="02020300000000000000" pitchFamily="18" charset="-128"/>
              <a:sym typeface="Wingdings" panose="05000000000000000000" pitchFamily="2" charset="2"/>
            </a:endParaRPr>
          </a:p>
          <a:p>
            <a:pPr marL="457200" indent="-457200">
              <a:buFontTx/>
              <a:buChar char="-"/>
            </a:pPr>
            <a:r>
              <a:rPr lang="en-US" dirty="0">
                <a:ea typeface="Adobe Ming Std L" panose="02020300000000000000" pitchFamily="18" charset="-128"/>
                <a:sym typeface="Wingdings" panose="05000000000000000000" pitchFamily="2" charset="2"/>
              </a:rPr>
              <a:t>Test level T6</a:t>
            </a:r>
            <a:endParaRPr lang="th-TH" dirty="0"/>
          </a:p>
        </p:txBody>
      </p:sp>
      <p:sp>
        <p:nvSpPr>
          <p:cNvPr id="9" name="Rectangle 8">
            <a:extLst>
              <a:ext uri="{FF2B5EF4-FFF2-40B4-BE49-F238E27FC236}">
                <a16:creationId xmlns:a16="http://schemas.microsoft.com/office/drawing/2014/main" id="{169FFD16-5C65-46FA-985D-056002C179D2}"/>
              </a:ext>
            </a:extLst>
          </p:cNvPr>
          <p:cNvSpPr/>
          <p:nvPr/>
        </p:nvSpPr>
        <p:spPr>
          <a:xfrm>
            <a:off x="3702570" y="2143593"/>
            <a:ext cx="839450" cy="46469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17966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2F9E-1224-4525-8FA6-01782BA5D3BF}"/>
              </a:ext>
            </a:extLst>
          </p:cNvPr>
          <p:cNvSpPr>
            <a:spLocks noGrp="1"/>
          </p:cNvSpPr>
          <p:nvPr>
            <p:ph type="title"/>
          </p:nvPr>
        </p:nvSpPr>
        <p:spPr/>
        <p:txBody>
          <a:bodyPr/>
          <a:lstStyle/>
          <a:p>
            <a:endParaRPr lang="th-TH"/>
          </a:p>
        </p:txBody>
      </p:sp>
      <p:pic>
        <p:nvPicPr>
          <p:cNvPr id="5" name="Content Placeholder 4">
            <a:extLst>
              <a:ext uri="{FF2B5EF4-FFF2-40B4-BE49-F238E27FC236}">
                <a16:creationId xmlns:a16="http://schemas.microsoft.com/office/drawing/2014/main" id="{952ED87F-BAE1-409B-B648-9553833736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3945" y="0"/>
            <a:ext cx="8874177" cy="6856879"/>
          </a:xfrm>
        </p:spPr>
      </p:pic>
      <p:sp>
        <p:nvSpPr>
          <p:cNvPr id="6" name="Rectangle 5">
            <a:extLst>
              <a:ext uri="{FF2B5EF4-FFF2-40B4-BE49-F238E27FC236}">
                <a16:creationId xmlns:a16="http://schemas.microsoft.com/office/drawing/2014/main" id="{76FE4DC3-9BDE-4377-9578-99340DF05DA3}"/>
              </a:ext>
            </a:extLst>
          </p:cNvPr>
          <p:cNvSpPr/>
          <p:nvPr/>
        </p:nvSpPr>
        <p:spPr>
          <a:xfrm>
            <a:off x="1623935" y="0"/>
            <a:ext cx="4442085" cy="113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 name="Straight Connector 6">
            <a:extLst>
              <a:ext uri="{FF2B5EF4-FFF2-40B4-BE49-F238E27FC236}">
                <a16:creationId xmlns:a16="http://schemas.microsoft.com/office/drawing/2014/main" id="{EDCC9EBF-4F83-4DD9-92FC-3524462C9D45}"/>
              </a:ext>
            </a:extLst>
          </p:cNvPr>
          <p:cNvCxnSpPr/>
          <p:nvPr/>
        </p:nvCxnSpPr>
        <p:spPr>
          <a:xfrm flipH="1">
            <a:off x="4362135" y="1139252"/>
            <a:ext cx="104931" cy="569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FD4AD78-2E26-40FD-B3BA-C40D87F86345}"/>
              </a:ext>
            </a:extLst>
          </p:cNvPr>
          <p:cNvSpPr txBox="1"/>
          <p:nvPr/>
        </p:nvSpPr>
        <p:spPr>
          <a:xfrm>
            <a:off x="4520781" y="1429078"/>
            <a:ext cx="2434653" cy="954107"/>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b="1" dirty="0"/>
              <a:t>Start operation</a:t>
            </a:r>
          </a:p>
          <a:p>
            <a:r>
              <a:rPr lang="en-US" b="1" dirty="0"/>
              <a:t>At 15.35 </a:t>
            </a:r>
            <a:endParaRPr lang="th-TH" b="1" dirty="0"/>
          </a:p>
        </p:txBody>
      </p:sp>
      <p:cxnSp>
        <p:nvCxnSpPr>
          <p:cNvPr id="9" name="Straight Connector 8">
            <a:extLst>
              <a:ext uri="{FF2B5EF4-FFF2-40B4-BE49-F238E27FC236}">
                <a16:creationId xmlns:a16="http://schemas.microsoft.com/office/drawing/2014/main" id="{3A6187AC-9163-4121-AFAB-7A0AEA5BE618}"/>
              </a:ext>
            </a:extLst>
          </p:cNvPr>
          <p:cNvCxnSpPr/>
          <p:nvPr/>
        </p:nvCxnSpPr>
        <p:spPr>
          <a:xfrm flipH="1">
            <a:off x="4709411" y="1156742"/>
            <a:ext cx="104931" cy="569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7A8A0E-1B6D-4FC9-A694-8767C35CF8AC}"/>
              </a:ext>
            </a:extLst>
          </p:cNvPr>
          <p:cNvSpPr txBox="1"/>
          <p:nvPr/>
        </p:nvSpPr>
        <p:spPr>
          <a:xfrm>
            <a:off x="4844322" y="2510618"/>
            <a:ext cx="5398963" cy="2246769"/>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r>
              <a:rPr lang="en-US" dirty="0"/>
              <a:t>-15.43 </a:t>
            </a:r>
            <a:r>
              <a:rPr lang="th-TH" dirty="0"/>
              <a:t>คลอด </a:t>
            </a:r>
            <a:r>
              <a:rPr lang="en-US" dirty="0"/>
              <a:t>AF 50 ml</a:t>
            </a:r>
            <a:endParaRPr lang="th-TH" dirty="0"/>
          </a:p>
          <a:p>
            <a:r>
              <a:rPr lang="th-TH" dirty="0"/>
              <a:t>ทารกเพศหญิง </a:t>
            </a:r>
            <a:r>
              <a:rPr lang="en-US" dirty="0"/>
              <a:t>Apgar 8,9</a:t>
            </a:r>
          </a:p>
          <a:p>
            <a:r>
              <a:rPr lang="en-US" dirty="0"/>
              <a:t>-Add Oxytocin 3U IV slow push</a:t>
            </a:r>
          </a:p>
          <a:p>
            <a:r>
              <a:rPr lang="en-US" dirty="0"/>
              <a:t>-</a:t>
            </a:r>
            <a:r>
              <a:rPr lang="en-US" dirty="0" err="1"/>
              <a:t>Acetar</a:t>
            </a:r>
            <a:r>
              <a:rPr lang="en-US" dirty="0"/>
              <a:t> 1000 ml + Oxytocin 17U IV</a:t>
            </a:r>
          </a:p>
          <a:p>
            <a:r>
              <a:rPr lang="en-US" dirty="0"/>
              <a:t>BP 160/80 mmHg</a:t>
            </a:r>
          </a:p>
        </p:txBody>
      </p:sp>
      <p:sp>
        <p:nvSpPr>
          <p:cNvPr id="11" name="TextBox 10">
            <a:extLst>
              <a:ext uri="{FF2B5EF4-FFF2-40B4-BE49-F238E27FC236}">
                <a16:creationId xmlns:a16="http://schemas.microsoft.com/office/drawing/2014/main" id="{ECFFB10C-CDF6-4F7D-A5F8-6AAC4D002712}"/>
              </a:ext>
            </a:extLst>
          </p:cNvPr>
          <p:cNvSpPr txBox="1"/>
          <p:nvPr/>
        </p:nvSpPr>
        <p:spPr>
          <a:xfrm>
            <a:off x="4856186" y="4884820"/>
            <a:ext cx="5398963" cy="1384995"/>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pPr marL="457200" indent="-457200">
              <a:buFontTx/>
              <a:buChar char="-"/>
            </a:pPr>
            <a:r>
              <a:rPr lang="en-US" dirty="0" err="1"/>
              <a:t>Onsia</a:t>
            </a:r>
            <a:r>
              <a:rPr lang="en-US" dirty="0"/>
              <a:t> 8 mg IV</a:t>
            </a:r>
          </a:p>
          <a:p>
            <a:pPr marL="457200" indent="-457200">
              <a:buFontTx/>
              <a:buChar char="-"/>
            </a:pPr>
            <a:r>
              <a:rPr lang="en-US" dirty="0" err="1"/>
              <a:t>Dimen</a:t>
            </a:r>
            <a:r>
              <a:rPr lang="en-US" dirty="0"/>
              <a:t> 50 mg IV</a:t>
            </a:r>
          </a:p>
          <a:p>
            <a:pPr marL="457200" indent="-457200">
              <a:buFontTx/>
              <a:buChar char="-"/>
            </a:pPr>
            <a:r>
              <a:rPr lang="en-US" dirty="0" err="1"/>
              <a:t>Cpm</a:t>
            </a:r>
            <a:r>
              <a:rPr lang="en-US" dirty="0"/>
              <a:t> 10 mg IV</a:t>
            </a:r>
          </a:p>
        </p:txBody>
      </p:sp>
    </p:spTree>
    <p:extLst>
      <p:ext uri="{BB962C8B-B14F-4D97-AF65-F5344CB8AC3E}">
        <p14:creationId xmlns:p14="http://schemas.microsoft.com/office/powerpoint/2010/main" val="39267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99AE-E310-4F53-8ED5-2D8432D1FDA8}"/>
              </a:ext>
            </a:extLst>
          </p:cNvPr>
          <p:cNvSpPr>
            <a:spLocks noGrp="1"/>
          </p:cNvSpPr>
          <p:nvPr>
            <p:ph type="title"/>
          </p:nvPr>
        </p:nvSpPr>
        <p:spPr/>
        <p:txBody>
          <a:bodyPr/>
          <a:lstStyle/>
          <a:p>
            <a:endParaRPr lang="th-TH"/>
          </a:p>
        </p:txBody>
      </p:sp>
      <p:pic>
        <p:nvPicPr>
          <p:cNvPr id="5" name="Content Placeholder 4">
            <a:extLst>
              <a:ext uri="{FF2B5EF4-FFF2-40B4-BE49-F238E27FC236}">
                <a16:creationId xmlns:a16="http://schemas.microsoft.com/office/drawing/2014/main" id="{E533FFD0-B5AB-41F9-B480-1D83F3D95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770" y="0"/>
            <a:ext cx="8544393" cy="6858000"/>
          </a:xfrm>
        </p:spPr>
      </p:pic>
      <p:sp>
        <p:nvSpPr>
          <p:cNvPr id="6" name="Rectangle 5">
            <a:extLst>
              <a:ext uri="{FF2B5EF4-FFF2-40B4-BE49-F238E27FC236}">
                <a16:creationId xmlns:a16="http://schemas.microsoft.com/office/drawing/2014/main" id="{A3687DDC-80E0-4212-98CC-DD9225D42CF7}"/>
              </a:ext>
            </a:extLst>
          </p:cNvPr>
          <p:cNvSpPr/>
          <p:nvPr/>
        </p:nvSpPr>
        <p:spPr>
          <a:xfrm>
            <a:off x="1873770" y="0"/>
            <a:ext cx="4442085" cy="113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 name="Straight Connector 6">
            <a:extLst>
              <a:ext uri="{FF2B5EF4-FFF2-40B4-BE49-F238E27FC236}">
                <a16:creationId xmlns:a16="http://schemas.microsoft.com/office/drawing/2014/main" id="{CD3C3E64-0A63-40BF-9C93-DB11982C1D34}"/>
              </a:ext>
            </a:extLst>
          </p:cNvPr>
          <p:cNvCxnSpPr/>
          <p:nvPr/>
        </p:nvCxnSpPr>
        <p:spPr>
          <a:xfrm flipH="1">
            <a:off x="6073512" y="1156742"/>
            <a:ext cx="104931" cy="569239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7C64647-7B20-4A0A-93D6-884EE8844A8A}"/>
              </a:ext>
            </a:extLst>
          </p:cNvPr>
          <p:cNvSpPr txBox="1"/>
          <p:nvPr/>
        </p:nvSpPr>
        <p:spPr>
          <a:xfrm>
            <a:off x="6333341" y="1363315"/>
            <a:ext cx="5398963" cy="2246769"/>
          </a:xfrm>
          <a:prstGeom prst="rect">
            <a:avLst/>
          </a:prstGeom>
          <a:solidFill>
            <a:schemeClr val="accent1">
              <a:lumMod val="60000"/>
              <a:lumOff val="40000"/>
            </a:schemeClr>
          </a:solidFill>
          <a:ln w="38100">
            <a:solidFill>
              <a:schemeClr val="accent1">
                <a:lumMod val="75000"/>
              </a:schemeClr>
            </a:solidFill>
          </a:ln>
        </p:spPr>
        <p:txBody>
          <a:bodyPr wrap="square" rtlCol="0">
            <a:spAutoFit/>
          </a:bodyPr>
          <a:lstStyle/>
          <a:p>
            <a:pPr marL="457200" indent="-457200">
              <a:buFontTx/>
              <a:buChar char="-"/>
            </a:pPr>
            <a:r>
              <a:rPr lang="en-US" dirty="0"/>
              <a:t>Transfer to </a:t>
            </a:r>
            <a:r>
              <a:rPr lang="en-US" dirty="0" err="1"/>
              <a:t>ICUSx</a:t>
            </a:r>
            <a:endParaRPr lang="en-US" dirty="0"/>
          </a:p>
          <a:p>
            <a:pPr marL="457200" indent="-457200">
              <a:buFontTx/>
              <a:buChar char="-"/>
            </a:pPr>
            <a:r>
              <a:rPr lang="en-US" dirty="0" err="1"/>
              <a:t>Op:C</a:t>
            </a:r>
            <a:r>
              <a:rPr lang="en-US" dirty="0"/>
              <a:t>/S with TR</a:t>
            </a:r>
          </a:p>
          <a:p>
            <a:pPr marL="457200" indent="-457200">
              <a:buFontTx/>
              <a:buChar char="-"/>
            </a:pPr>
            <a:r>
              <a:rPr lang="en-US" dirty="0"/>
              <a:t>Op time 2 </a:t>
            </a:r>
            <a:r>
              <a:rPr lang="en-US" dirty="0" err="1"/>
              <a:t>hr</a:t>
            </a:r>
            <a:r>
              <a:rPr lang="en-US" dirty="0"/>
              <a:t> 15 min </a:t>
            </a:r>
          </a:p>
          <a:p>
            <a:pPr marL="457200" indent="-457200">
              <a:buFontTx/>
              <a:buChar char="-"/>
            </a:pPr>
            <a:r>
              <a:rPr lang="en-US" dirty="0"/>
              <a:t>Blood loss 500 ml</a:t>
            </a:r>
          </a:p>
          <a:p>
            <a:pPr marL="457200" indent="-457200">
              <a:buFontTx/>
              <a:buChar char="-"/>
            </a:pPr>
            <a:r>
              <a:rPr lang="en-US" dirty="0"/>
              <a:t>I/O : 1000/200 ml</a:t>
            </a:r>
            <a:endParaRPr lang="th-TH" dirty="0"/>
          </a:p>
        </p:txBody>
      </p:sp>
    </p:spTree>
    <p:extLst>
      <p:ext uri="{BB962C8B-B14F-4D97-AF65-F5344CB8AC3E}">
        <p14:creationId xmlns:p14="http://schemas.microsoft.com/office/powerpoint/2010/main" val="239623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9400-E908-49D8-B633-D9B5F48D7ED7}"/>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 Post-Operative Management </a:t>
            </a:r>
            <a:endParaRPr lang="th-TH" sz="6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3AEB314-E3B9-4A7F-8AA7-29687FE6A7E9}"/>
              </a:ext>
            </a:extLst>
          </p:cNvPr>
          <p:cNvSpPr>
            <a:spLocks noGrp="1"/>
          </p:cNvSpPr>
          <p:nvPr>
            <p:ph idx="1"/>
          </p:nvPr>
        </p:nvSpPr>
        <p:spPr>
          <a:xfrm>
            <a:off x="838200" y="2095445"/>
            <a:ext cx="10515600" cy="4351338"/>
          </a:xfrm>
        </p:spPr>
        <p:txBody>
          <a:bodyPr/>
          <a:lstStyle/>
          <a:p>
            <a:r>
              <a:rPr lang="en-US" dirty="0"/>
              <a:t>PH patients should </a:t>
            </a:r>
            <a:r>
              <a:rPr lang="en-US" b="1" dirty="0">
                <a:solidFill>
                  <a:schemeClr val="accent1"/>
                </a:solidFill>
              </a:rPr>
              <a:t>be monitored in an intensive care</a:t>
            </a:r>
            <a:r>
              <a:rPr lang="en-US" dirty="0"/>
              <a:t> in the first few days following surgery as there is high risk for sudden death. </a:t>
            </a:r>
          </a:p>
          <a:p>
            <a:r>
              <a:rPr lang="en-US" b="1" dirty="0">
                <a:solidFill>
                  <a:schemeClr val="accent1"/>
                </a:solidFill>
              </a:rPr>
              <a:t>Controlled post operative pain </a:t>
            </a:r>
          </a:p>
          <a:p>
            <a:pPr marL="0" indent="0">
              <a:buNone/>
            </a:pPr>
            <a:r>
              <a:rPr lang="en-US" dirty="0"/>
              <a:t>   - benefit from epidural anesthesia for post operative analgesia </a:t>
            </a:r>
          </a:p>
          <a:p>
            <a:pPr marL="0" indent="0">
              <a:buNone/>
            </a:pPr>
            <a:r>
              <a:rPr lang="en-US" dirty="0"/>
              <a:t>(avoid catecholamine surge from pain)  </a:t>
            </a:r>
          </a:p>
          <a:p>
            <a:r>
              <a:rPr lang="en-US" dirty="0"/>
              <a:t>Observe bleeding </a:t>
            </a:r>
          </a:p>
          <a:p>
            <a:r>
              <a:rPr lang="en-US" dirty="0"/>
              <a:t>Observe uterine contraction </a:t>
            </a:r>
          </a:p>
          <a:p>
            <a:endParaRPr lang="th-TH" dirty="0"/>
          </a:p>
        </p:txBody>
      </p:sp>
      <p:sp>
        <p:nvSpPr>
          <p:cNvPr id="4" name="TextBox 3">
            <a:extLst>
              <a:ext uri="{FF2B5EF4-FFF2-40B4-BE49-F238E27FC236}">
                <a16:creationId xmlns:a16="http://schemas.microsoft.com/office/drawing/2014/main" id="{3085FA42-34D3-4C75-BBBE-315C4D030E77}"/>
              </a:ext>
            </a:extLst>
          </p:cNvPr>
          <p:cNvSpPr txBox="1"/>
          <p:nvPr/>
        </p:nvSpPr>
        <p:spPr>
          <a:xfrm>
            <a:off x="1548983" y="6199689"/>
            <a:ext cx="10957809" cy="646331"/>
          </a:xfrm>
          <a:prstGeom prst="rect">
            <a:avLst/>
          </a:prstGeom>
          <a:noFill/>
        </p:spPr>
        <p:txBody>
          <a:bodyPr wrap="square" rtlCol="0">
            <a:spAutoFit/>
          </a:bodyPr>
          <a:lstStyle/>
          <a:p>
            <a:r>
              <a:rPr lang="en-US" sz="1800" dirty="0"/>
              <a:t>- </a:t>
            </a:r>
            <a:r>
              <a:rPr lang="en-US" sz="1800" dirty="0" err="1"/>
              <a:t>Stoelting’s</a:t>
            </a:r>
            <a:r>
              <a:rPr lang="en-US" sz="1800" dirty="0"/>
              <a:t> Anesthesia and Co-existing disease sixth edition</a:t>
            </a:r>
          </a:p>
          <a:p>
            <a:r>
              <a:rPr lang="en-US" sz="1800" dirty="0"/>
              <a:t>- Perioperative management solutions for Pulmonary Hypertension. An update and  review; </a:t>
            </a:r>
            <a:r>
              <a:rPr lang="en-US" sz="1800" dirty="0" err="1"/>
              <a:t>Nathaen</a:t>
            </a:r>
            <a:r>
              <a:rPr lang="en-US" sz="1800" dirty="0"/>
              <a:t> Weitzel MD</a:t>
            </a:r>
          </a:p>
        </p:txBody>
      </p:sp>
    </p:spTree>
    <p:extLst>
      <p:ext uri="{BB962C8B-B14F-4D97-AF65-F5344CB8AC3E}">
        <p14:creationId xmlns:p14="http://schemas.microsoft.com/office/powerpoint/2010/main" val="9989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A2554-72EB-46D9-BA9E-2A9A7ADB3AAB}"/>
              </a:ext>
            </a:extLst>
          </p:cNvPr>
          <p:cNvSpPr>
            <a:spLocks noGrp="1"/>
          </p:cNvSpPr>
          <p:nvPr>
            <p:ph idx="1"/>
          </p:nvPr>
        </p:nvSpPr>
        <p:spPr>
          <a:xfrm>
            <a:off x="838200" y="1990517"/>
            <a:ext cx="10515600" cy="4351338"/>
          </a:xfrm>
        </p:spPr>
        <p:txBody>
          <a:bodyPr>
            <a:normAutofit/>
          </a:bodyPr>
          <a:lstStyle/>
          <a:p>
            <a:pPr lvl="1">
              <a:defRPr/>
            </a:pPr>
            <a:r>
              <a:rPr lang="en-US" sz="2800" dirty="0">
                <a:cs typeface="Tahoma" pitchFamily="34" charset="0"/>
              </a:rPr>
              <a:t>No history of drugs or foods allergy</a:t>
            </a:r>
          </a:p>
          <a:p>
            <a:pPr lvl="1">
              <a:defRPr/>
            </a:pPr>
            <a:r>
              <a:rPr lang="en-US" sz="2800" dirty="0">
                <a:cs typeface="Tahoma" pitchFamily="34" charset="0"/>
              </a:rPr>
              <a:t>NO history of smoking </a:t>
            </a:r>
          </a:p>
          <a:p>
            <a:pPr lvl="1">
              <a:defRPr/>
            </a:pPr>
            <a:r>
              <a:rPr lang="en-US" sz="2800" dirty="0">
                <a:cs typeface="Tahoma" pitchFamily="34" charset="0"/>
              </a:rPr>
              <a:t>No alcohol drinking </a:t>
            </a:r>
          </a:p>
          <a:p>
            <a:pPr lvl="1">
              <a:defRPr/>
            </a:pPr>
            <a:r>
              <a:rPr lang="en-US" sz="2800" dirty="0">
                <a:cs typeface="Tahoma" pitchFamily="34" charset="0"/>
              </a:rPr>
              <a:t>No history of motion sickness</a:t>
            </a:r>
          </a:p>
          <a:p>
            <a:pPr lvl="1">
              <a:defRPr/>
            </a:pPr>
            <a:r>
              <a:rPr lang="en-US" sz="2800" dirty="0">
                <a:cs typeface="Tahoma" pitchFamily="34" charset="0"/>
              </a:rPr>
              <a:t>History of previous c/s last 3 year under epidural block , no complication </a:t>
            </a:r>
          </a:p>
          <a:p>
            <a:endParaRPr lang="th-TH" dirty="0"/>
          </a:p>
        </p:txBody>
      </p:sp>
      <p:sp>
        <p:nvSpPr>
          <p:cNvPr id="4" name="Title 1">
            <a:extLst>
              <a:ext uri="{FF2B5EF4-FFF2-40B4-BE49-F238E27FC236}">
                <a16:creationId xmlns:a16="http://schemas.microsoft.com/office/drawing/2014/main" id="{0EE7C619-D645-4FD8-ABA5-F34D96D05E46}"/>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Past history </a:t>
            </a:r>
            <a:endParaRPr lang="th-TH" sz="6000" dirty="0">
              <a:effectLst>
                <a:outerShdw blurRad="38100" dist="38100" dir="2700000" algn="tl">
                  <a:srgbClr val="000000">
                    <a:alpha val="43137"/>
                  </a:srgbClr>
                </a:outerShdw>
              </a:effectLst>
            </a:endParaRPr>
          </a:p>
        </p:txBody>
      </p:sp>
      <p:pic>
        <p:nvPicPr>
          <p:cNvPr id="6" name="Content Placeholder 4">
            <a:extLst>
              <a:ext uri="{FF2B5EF4-FFF2-40B4-BE49-F238E27FC236}">
                <a16:creationId xmlns:a16="http://schemas.microsoft.com/office/drawing/2014/main" id="{B7D6BB1C-C707-41C2-A35C-873F941AF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110" y="4222441"/>
            <a:ext cx="4741889" cy="2635559"/>
          </a:xfrm>
          <a:prstGeom prst="rect">
            <a:avLst/>
          </a:prstGeom>
        </p:spPr>
      </p:pic>
    </p:spTree>
    <p:extLst>
      <p:ext uri="{BB962C8B-B14F-4D97-AF65-F5344CB8AC3E}">
        <p14:creationId xmlns:p14="http://schemas.microsoft.com/office/powerpoint/2010/main" val="1476623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66A7-23EE-4A53-800E-8AB402C0C820}"/>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Post operative(day1)</a:t>
            </a:r>
            <a:endParaRPr lang="th-TH" sz="60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61BB0E-A89D-4FDC-A38C-532FC578B0A4}"/>
                  </a:ext>
                </a:extLst>
              </p:cNvPr>
              <p:cNvSpPr>
                <a:spLocks noGrp="1"/>
              </p:cNvSpPr>
              <p:nvPr>
                <p:ph idx="1"/>
              </p:nvPr>
            </p:nvSpPr>
            <p:spPr>
              <a:xfrm>
                <a:off x="838200" y="2141537"/>
                <a:ext cx="10515600" cy="4351338"/>
              </a:xfrm>
            </p:spPr>
            <p:txBody>
              <a:bodyPr>
                <a:normAutofit/>
              </a:bodyPr>
              <a:lstStyle/>
              <a:p>
                <a:pPr marL="457200" lvl="1" indent="0">
                  <a:buNone/>
                </a:pPr>
                <a:r>
                  <a:rPr lang="en-US" sz="2800" b="1" dirty="0"/>
                  <a:t>S</a:t>
                </a:r>
                <a:r>
                  <a:rPr lang="en-US" sz="2800" dirty="0"/>
                  <a:t> :</a:t>
                </a:r>
                <a:r>
                  <a:rPr lang="th-TH" sz="2800" dirty="0"/>
                  <a:t> ไม่มีเจ็บแน่นหน้าอก สามารถนอนราบได้ เลือดออกจากช่องคลอดปริมาณไม่มาก สีแดงจาง</a:t>
                </a:r>
              </a:p>
              <a:p>
                <a:pPr marL="457200" lvl="1" indent="0">
                  <a:buNone/>
                </a:pPr>
                <a:r>
                  <a:rPr lang="th-TH" sz="2800" dirty="0"/>
                  <a:t> ปวดบริเวณแผลผ่าตัดเล็กน้อย</a:t>
                </a:r>
                <a:endParaRPr lang="en-US" sz="2800" dirty="0"/>
              </a:p>
              <a:p>
                <a:pPr marL="457200" lvl="1" indent="0">
                  <a:buNone/>
                </a:pPr>
                <a:r>
                  <a:rPr lang="en-US" sz="2800" b="1" dirty="0"/>
                  <a:t>O</a:t>
                </a:r>
                <a:r>
                  <a:rPr lang="en-US" sz="2800" dirty="0"/>
                  <a:t>:BT 37</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t>  PR 90bpm BP 120/80 mmHg RR 18/min </a:t>
                </a:r>
              </a:p>
              <a:p>
                <a:pPr marL="457200" lvl="1" indent="0">
                  <a:buNone/>
                </a:pPr>
                <a:r>
                  <a:rPr lang="en-US" sz="2800" dirty="0"/>
                  <a:t>ECG NSR  O2sat 100% </a:t>
                </a:r>
              </a:p>
              <a:p>
                <a:pPr marL="457200" lvl="1" indent="0">
                  <a:buNone/>
                </a:pPr>
                <a:r>
                  <a:rPr lang="en-US" sz="2800" dirty="0"/>
                  <a:t>CVS: </a:t>
                </a:r>
                <a:r>
                  <a:rPr lang="en-US" altLang="th-TH" sz="2800" dirty="0">
                    <a:cs typeface="Tahoma" panose="020B0604030504040204" pitchFamily="34" charset="0"/>
                  </a:rPr>
                  <a:t>systolic ejection murmur grade III at LUPSB</a:t>
                </a:r>
              </a:p>
              <a:p>
                <a:pPr marL="457200" lvl="1" indent="0">
                  <a:buNone/>
                </a:pPr>
                <a:r>
                  <a:rPr lang="en-US" altLang="th-TH" sz="2800" dirty="0">
                    <a:cs typeface="Tahoma" panose="020B0604030504040204" pitchFamily="34" charset="0"/>
                  </a:rPr>
                  <a:t>pulse full and regular</a:t>
                </a:r>
              </a:p>
              <a:p>
                <a:pPr marL="457200" lvl="1" indent="0">
                  <a:buNone/>
                </a:pPr>
                <a:r>
                  <a:rPr lang="en-US" sz="2800" dirty="0">
                    <a:cs typeface="Tahoma" panose="020B0604030504040204" pitchFamily="34" charset="0"/>
                  </a:rPr>
                  <a:t>Respiratory :</a:t>
                </a:r>
                <a:r>
                  <a:rPr lang="en-US" sz="2800" dirty="0"/>
                  <a:t>clear ,equal breath sound both lung</a:t>
                </a:r>
              </a:p>
              <a:p>
                <a:pPr marL="457200" lvl="1" indent="0">
                  <a:buNone/>
                </a:pPr>
                <a:r>
                  <a:rPr lang="en-US" sz="2800" dirty="0"/>
                  <a:t>ABD : good UC, not tender, no bleeding at </a:t>
                </a:r>
                <a:r>
                  <a:rPr lang="en-US" sz="2800" dirty="0" err="1"/>
                  <a:t>Sx</a:t>
                </a:r>
                <a:r>
                  <a:rPr lang="en-US" sz="2800" dirty="0"/>
                  <a:t> scar</a:t>
                </a:r>
              </a:p>
              <a:p>
                <a:pPr marL="457200" lvl="1" indent="0">
                  <a:buNone/>
                </a:pPr>
                <a:endParaRPr lang="en-US" sz="2800" dirty="0"/>
              </a:p>
              <a:p>
                <a:endParaRPr lang="th-TH" dirty="0"/>
              </a:p>
            </p:txBody>
          </p:sp>
        </mc:Choice>
        <mc:Fallback xmlns="">
          <p:sp>
            <p:nvSpPr>
              <p:cNvPr id="3" name="Content Placeholder 2">
                <a:extLst>
                  <a:ext uri="{FF2B5EF4-FFF2-40B4-BE49-F238E27FC236}">
                    <a16:creationId xmlns:a16="http://schemas.microsoft.com/office/drawing/2014/main" id="{0061BB0E-A89D-4FDC-A38C-532FC578B0A4}"/>
                  </a:ext>
                </a:extLst>
              </p:cNvPr>
              <p:cNvSpPr>
                <a:spLocks noGrp="1" noRot="1" noChangeAspect="1" noMove="1" noResize="1" noEditPoints="1" noAdjustHandles="1" noChangeArrowheads="1" noChangeShapeType="1" noTextEdit="1"/>
              </p:cNvSpPr>
              <p:nvPr>
                <p:ph idx="1"/>
              </p:nvPr>
            </p:nvSpPr>
            <p:spPr>
              <a:xfrm>
                <a:off x="838200" y="2141537"/>
                <a:ext cx="10515600" cy="4351338"/>
              </a:xfrm>
              <a:blipFill>
                <a:blip r:embed="rId2"/>
                <a:stretch>
                  <a:fillRect t="-2941"/>
                </a:stretch>
              </a:blipFill>
            </p:spPr>
            <p:txBody>
              <a:bodyPr/>
              <a:lstStyle/>
              <a:p>
                <a:r>
                  <a:rPr lang="th-TH">
                    <a:noFill/>
                  </a:rPr>
                  <a:t> </a:t>
                </a:r>
              </a:p>
            </p:txBody>
          </p:sp>
        </mc:Fallback>
      </mc:AlternateContent>
    </p:spTree>
    <p:extLst>
      <p:ext uri="{BB962C8B-B14F-4D97-AF65-F5344CB8AC3E}">
        <p14:creationId xmlns:p14="http://schemas.microsoft.com/office/powerpoint/2010/main" val="353033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32A2D-D28E-4412-8522-C5EEA8D71597}"/>
              </a:ext>
            </a:extLst>
          </p:cNvPr>
          <p:cNvSpPr>
            <a:spLocks noGrp="1"/>
          </p:cNvSpPr>
          <p:nvPr>
            <p:ph idx="1"/>
          </p:nvPr>
        </p:nvSpPr>
        <p:spPr>
          <a:xfrm>
            <a:off x="838200" y="2141537"/>
            <a:ext cx="10515600" cy="4351338"/>
          </a:xfrm>
        </p:spPr>
        <p:txBody>
          <a:bodyPr/>
          <a:lstStyle/>
          <a:p>
            <a:r>
              <a:rPr lang="en-US" b="1" dirty="0"/>
              <a:t>A </a:t>
            </a:r>
            <a:r>
              <a:rPr lang="en-US" dirty="0"/>
              <a:t>: post partum day 1 , clinical improve , vital sign and cardiovascular system stable </a:t>
            </a:r>
          </a:p>
          <a:p>
            <a:r>
              <a:rPr lang="en-US" b="1" dirty="0"/>
              <a:t>P</a:t>
            </a:r>
            <a:r>
              <a:rPr lang="en-US" dirty="0"/>
              <a:t> : - analgesic management : MO 2mg via epidural ( pain score at rest1, at movement 4 ) </a:t>
            </a:r>
            <a:r>
              <a:rPr lang="en-US" dirty="0">
                <a:sym typeface="Wingdings" panose="05000000000000000000" pitchFamily="2" charset="2"/>
              </a:rPr>
              <a:t> then off epidural </a:t>
            </a:r>
          </a:p>
          <a:p>
            <a:pPr marL="457200" lvl="1" indent="0">
              <a:buNone/>
            </a:pPr>
            <a:r>
              <a:rPr lang="en-US" sz="2800" dirty="0"/>
              <a:t>    - off </a:t>
            </a:r>
            <a:r>
              <a:rPr lang="en-US" sz="2800" dirty="0" err="1"/>
              <a:t>foley</a:t>
            </a:r>
            <a:r>
              <a:rPr lang="en-US" sz="2800" dirty="0"/>
              <a:t> catheter, routine wound care</a:t>
            </a:r>
            <a:endParaRPr lang="en-US" sz="2800" dirty="0">
              <a:sym typeface="Wingdings" panose="05000000000000000000" pitchFamily="2" charset="2"/>
            </a:endParaRPr>
          </a:p>
          <a:p>
            <a:pPr marL="457200" lvl="1" indent="0">
              <a:buNone/>
            </a:pPr>
            <a:r>
              <a:rPr lang="en-US" sz="2800" dirty="0">
                <a:sym typeface="Wingdings" panose="05000000000000000000" pitchFamily="2" charset="2"/>
              </a:rPr>
              <a:t>    - soft diet</a:t>
            </a:r>
          </a:p>
          <a:p>
            <a:pPr marL="0" indent="0">
              <a:buNone/>
            </a:pPr>
            <a:endParaRPr lang="th-TH" dirty="0"/>
          </a:p>
        </p:txBody>
      </p:sp>
      <p:sp>
        <p:nvSpPr>
          <p:cNvPr id="4" name="Title 1">
            <a:extLst>
              <a:ext uri="{FF2B5EF4-FFF2-40B4-BE49-F238E27FC236}">
                <a16:creationId xmlns:a16="http://schemas.microsoft.com/office/drawing/2014/main" id="{E8F4DFEA-7A44-4E85-9175-D27322085005}"/>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Post operative(day1)</a:t>
            </a:r>
            <a:endParaRPr lang="th-TH"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7760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54F9-D6F4-4F91-8215-DABF54194874}"/>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Reference </a:t>
            </a:r>
            <a:endParaRPr lang="th-TH" sz="6000" dirty="0"/>
          </a:p>
        </p:txBody>
      </p:sp>
      <p:sp>
        <p:nvSpPr>
          <p:cNvPr id="3" name="Content Placeholder 2">
            <a:extLst>
              <a:ext uri="{FF2B5EF4-FFF2-40B4-BE49-F238E27FC236}">
                <a16:creationId xmlns:a16="http://schemas.microsoft.com/office/drawing/2014/main" id="{B1A64109-B9BB-4D73-A34C-582FF8912E05}"/>
              </a:ext>
            </a:extLst>
          </p:cNvPr>
          <p:cNvSpPr>
            <a:spLocks noGrp="1"/>
          </p:cNvSpPr>
          <p:nvPr>
            <p:ph idx="1"/>
          </p:nvPr>
        </p:nvSpPr>
        <p:spPr>
          <a:xfrm>
            <a:off x="838200" y="2141537"/>
            <a:ext cx="10515600" cy="4351338"/>
          </a:xfrm>
        </p:spPr>
        <p:txBody>
          <a:bodyPr>
            <a:noAutofit/>
          </a:bodyPr>
          <a:lstStyle/>
          <a:p>
            <a:r>
              <a:rPr lang="en-US" dirty="0"/>
              <a:t>Clinical Anesthesia 7</a:t>
            </a:r>
            <a:r>
              <a:rPr lang="en-US" baseline="30000" dirty="0"/>
              <a:t>th</a:t>
            </a:r>
            <a:r>
              <a:rPr lang="en-US" dirty="0"/>
              <a:t> edition</a:t>
            </a:r>
          </a:p>
          <a:p>
            <a:r>
              <a:rPr lang="en-US" dirty="0"/>
              <a:t>Miller’s Anesthesia 8</a:t>
            </a:r>
            <a:r>
              <a:rPr lang="en-US" baseline="30000" dirty="0"/>
              <a:t>th</a:t>
            </a:r>
            <a:r>
              <a:rPr lang="en-US" dirty="0"/>
              <a:t> edition</a:t>
            </a:r>
          </a:p>
          <a:p>
            <a:r>
              <a:rPr lang="en-US" dirty="0" err="1"/>
              <a:t>Stoelting’s</a:t>
            </a:r>
            <a:r>
              <a:rPr lang="en-US" dirty="0"/>
              <a:t> Anesthesia and Co-existing disease sixth edition</a:t>
            </a:r>
          </a:p>
          <a:p>
            <a:r>
              <a:rPr lang="en-US" dirty="0"/>
              <a:t>Yao &amp; </a:t>
            </a:r>
            <a:r>
              <a:rPr lang="en-US" dirty="0" err="1"/>
              <a:t>Artusio’s</a:t>
            </a:r>
            <a:r>
              <a:rPr lang="en-US" dirty="0"/>
              <a:t> Anesthesiology 7</a:t>
            </a:r>
            <a:r>
              <a:rPr lang="en-US" baseline="30000" dirty="0"/>
              <a:t>th</a:t>
            </a:r>
            <a:r>
              <a:rPr lang="en-US" dirty="0"/>
              <a:t> edition </a:t>
            </a:r>
          </a:p>
          <a:p>
            <a:r>
              <a:rPr lang="en-US" dirty="0"/>
              <a:t>ASD and VSD Flow Dynamics and Anesthetic Management ; </a:t>
            </a:r>
            <a:r>
              <a:rPr lang="en-US" dirty="0" err="1"/>
              <a:t>Anesth</a:t>
            </a:r>
            <a:r>
              <a:rPr lang="en-US" dirty="0"/>
              <a:t> Prog 62:125–130 2015  </a:t>
            </a:r>
          </a:p>
          <a:p>
            <a:r>
              <a:rPr lang="en-US" dirty="0" err="1"/>
              <a:t>Anaesthesia</a:t>
            </a:r>
            <a:r>
              <a:rPr lang="en-US" dirty="0"/>
              <a:t> Management of a Patient with Large Atrial Septal Defect with Moderate Pulmonary Hypertension for Total Abdominal Hysterectomy ; J </a:t>
            </a:r>
            <a:r>
              <a:rPr lang="en-US" dirty="0" err="1"/>
              <a:t>Anesth</a:t>
            </a:r>
            <a:r>
              <a:rPr lang="en-US" dirty="0"/>
              <a:t> </a:t>
            </a:r>
            <a:r>
              <a:rPr lang="en-US" dirty="0" err="1"/>
              <a:t>Crit</a:t>
            </a:r>
            <a:r>
              <a:rPr lang="en-US" dirty="0"/>
              <a:t> Care Open Access 2015, 2(6): 00075</a:t>
            </a:r>
            <a:endParaRPr lang="th-TH" dirty="0"/>
          </a:p>
          <a:p>
            <a:endParaRPr lang="en-US" dirty="0"/>
          </a:p>
          <a:p>
            <a:endParaRPr lang="en-US" dirty="0"/>
          </a:p>
          <a:p>
            <a:endParaRPr lang="th-TH" dirty="0"/>
          </a:p>
        </p:txBody>
      </p:sp>
    </p:spTree>
    <p:extLst>
      <p:ext uri="{BB962C8B-B14F-4D97-AF65-F5344CB8AC3E}">
        <p14:creationId xmlns:p14="http://schemas.microsoft.com/office/powerpoint/2010/main" val="4101081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F5F9B3-4453-4E19-B49C-0C10F143ACA5}"/>
              </a:ext>
            </a:extLst>
          </p:cNvPr>
          <p:cNvSpPr>
            <a:spLocks noGrp="1"/>
          </p:cNvSpPr>
          <p:nvPr>
            <p:ph idx="1"/>
          </p:nvPr>
        </p:nvSpPr>
        <p:spPr>
          <a:xfrm>
            <a:off x="838200" y="2141537"/>
            <a:ext cx="10515600" cy="4351338"/>
          </a:xfrm>
        </p:spPr>
        <p:txBody>
          <a:bodyPr/>
          <a:lstStyle/>
          <a:p>
            <a:r>
              <a:rPr lang="en-US" dirty="0"/>
              <a:t>Perioperative management solutions for Pulmonary Hypertension. An update and  review; </a:t>
            </a:r>
            <a:r>
              <a:rPr lang="en-US" dirty="0" err="1"/>
              <a:t>Nathaen</a:t>
            </a:r>
            <a:r>
              <a:rPr lang="en-US" dirty="0"/>
              <a:t> Weitzel MD</a:t>
            </a:r>
          </a:p>
          <a:p>
            <a:r>
              <a:rPr lang="en-US" dirty="0"/>
              <a:t>Thai Guideline for Diagnosis and Treatment of Pulmonary                     Hypertension 2013 </a:t>
            </a:r>
          </a:p>
          <a:p>
            <a:r>
              <a:rPr lang="en-US" dirty="0"/>
              <a:t>Prevention of Infective Endocarditis Guidelines From the American Heart Association ; October 9, 2007</a:t>
            </a:r>
          </a:p>
          <a:p>
            <a:pPr marL="0" indent="0">
              <a:buNone/>
            </a:pPr>
            <a:endParaRPr lang="th-TH" dirty="0"/>
          </a:p>
        </p:txBody>
      </p:sp>
      <p:sp>
        <p:nvSpPr>
          <p:cNvPr id="4" name="Title 1">
            <a:extLst>
              <a:ext uri="{FF2B5EF4-FFF2-40B4-BE49-F238E27FC236}">
                <a16:creationId xmlns:a16="http://schemas.microsoft.com/office/drawing/2014/main" id="{3A2E8298-B248-4ECB-8D7C-5927A0F02EED}"/>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Reference </a:t>
            </a:r>
            <a:endParaRPr lang="th-TH" sz="6000" dirty="0"/>
          </a:p>
        </p:txBody>
      </p:sp>
    </p:spTree>
    <p:extLst>
      <p:ext uri="{BB962C8B-B14F-4D97-AF65-F5344CB8AC3E}">
        <p14:creationId xmlns:p14="http://schemas.microsoft.com/office/powerpoint/2010/main" val="2996779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978A-10EC-40A9-A9B3-4895A4E9393E}"/>
              </a:ext>
            </a:extLst>
          </p:cNvPr>
          <p:cNvSpPr>
            <a:spLocks noGrp="1"/>
          </p:cNvSpPr>
          <p:nvPr>
            <p:ph type="title"/>
          </p:nvPr>
        </p:nvSpPr>
        <p:spPr/>
        <p:txBody>
          <a:bodyPr/>
          <a:lstStyle/>
          <a:p>
            <a:r>
              <a:rPr lang="en-US"/>
              <a:t> </a:t>
            </a:r>
            <a:endParaRPr lang="th-TH"/>
          </a:p>
        </p:txBody>
      </p:sp>
      <p:pic>
        <p:nvPicPr>
          <p:cNvPr id="5" name="Content Placeholder 4">
            <a:extLst>
              <a:ext uri="{FF2B5EF4-FFF2-40B4-BE49-F238E27FC236}">
                <a16:creationId xmlns:a16="http://schemas.microsoft.com/office/drawing/2014/main" id="{861A9180-4192-453A-A30A-9F7F9364C4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9E4B8202-A4D3-4817-8772-C11EB459BC9D}"/>
              </a:ext>
            </a:extLst>
          </p:cNvPr>
          <p:cNvSpPr txBox="1"/>
          <p:nvPr/>
        </p:nvSpPr>
        <p:spPr>
          <a:xfrm>
            <a:off x="1394084" y="520074"/>
            <a:ext cx="10498112" cy="1015663"/>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rPr>
              <a:t>Thank you for your attention </a:t>
            </a:r>
            <a:endParaRPr lang="th-TH"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37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D4FD-BAA4-4157-87EC-C21CE2F52A74}"/>
              </a:ext>
            </a:extLst>
          </p:cNvPr>
          <p:cNvSpPr>
            <a:spLocks noGrp="1"/>
          </p:cNvSpPr>
          <p:nvPr>
            <p:ph type="title"/>
          </p:nvPr>
        </p:nvSpPr>
        <p:spPr/>
        <p:txBody>
          <a:bodyPr/>
          <a:lstStyle/>
          <a:p>
            <a:endParaRPr lang="th-TH"/>
          </a:p>
        </p:txBody>
      </p:sp>
      <p:sp>
        <p:nvSpPr>
          <p:cNvPr id="4" name="ชื่อเรื่อง 1">
            <a:extLst>
              <a:ext uri="{FF2B5EF4-FFF2-40B4-BE49-F238E27FC236}">
                <a16:creationId xmlns:a16="http://schemas.microsoft.com/office/drawing/2014/main" id="{57E674E2-4F8A-46D3-935C-690A08CD0AC3}"/>
              </a:ext>
            </a:extLst>
          </p:cNvPr>
          <p:cNvSpPr>
            <a:spLocks noGrp="1"/>
          </p:cNvSpPr>
          <p:nvPr>
            <p:ph idx="1"/>
          </p:nvPr>
        </p:nvSpPr>
        <p:spPr>
          <a:xfrm>
            <a:off x="3164567" y="2055018"/>
            <a:ext cx="6162668" cy="2747963"/>
          </a:xfrm>
          <a:prstGeom prst="rect">
            <a:avLst/>
          </a:prstGeom>
          <a:solidFill>
            <a:schemeClr val="accent1">
              <a:lumMod val="40000"/>
              <a:lumOff val="60000"/>
            </a:schemeClr>
          </a:solidFill>
          <a:ln w="57150">
            <a:solidFill>
              <a:schemeClr val="accent1">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effectLst>
                  <a:outerShdw blurRad="38100" dist="38100" dir="2700000" algn="tl">
                    <a:srgbClr val="000000">
                      <a:alpha val="43137"/>
                    </a:srgbClr>
                  </a:outerShdw>
                </a:effectLst>
                <a:latin typeface="+mn-lt"/>
              </a:rPr>
              <a:t>Physical examination </a:t>
            </a:r>
            <a:br>
              <a:rPr lang="en-US" sz="4800" b="1" dirty="0">
                <a:effectLst>
                  <a:outerShdw blurRad="38100" dist="38100" dir="2700000" algn="tl">
                    <a:srgbClr val="000000">
                      <a:alpha val="43137"/>
                    </a:srgbClr>
                  </a:outerShdw>
                </a:effectLst>
                <a:latin typeface="+mn-lt"/>
              </a:rPr>
            </a:br>
            <a:r>
              <a:rPr lang="en-US" sz="4800" b="1" dirty="0">
                <a:effectLst>
                  <a:outerShdw blurRad="38100" dist="38100" dir="2700000" algn="tl">
                    <a:srgbClr val="000000">
                      <a:alpha val="43137"/>
                    </a:srgbClr>
                  </a:outerShdw>
                </a:effectLst>
                <a:latin typeface="+mn-lt"/>
              </a:rPr>
              <a:t>R1 </a:t>
            </a:r>
            <a:endParaRPr lang="th-TH" sz="4800" b="1" dirty="0">
              <a:effectLst>
                <a:outerShdw blurRad="38100" dist="38100" dir="2700000" algn="tl">
                  <a:srgbClr val="000000">
                    <a:alpha val="43137"/>
                  </a:srgbClr>
                </a:outerShdw>
              </a:effectLst>
              <a:latin typeface="+mn-lt"/>
            </a:endParaRPr>
          </a:p>
        </p:txBody>
      </p:sp>
      <p:pic>
        <p:nvPicPr>
          <p:cNvPr id="6" name="Picture 5">
            <a:extLst>
              <a:ext uri="{FF2B5EF4-FFF2-40B4-BE49-F238E27FC236}">
                <a16:creationId xmlns:a16="http://schemas.microsoft.com/office/drawing/2014/main" id="{9415C8CF-2CEA-4871-8B28-2F46E80E0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3455"/>
            <a:ext cx="2473377" cy="3144545"/>
          </a:xfrm>
          <a:prstGeom prst="rect">
            <a:avLst/>
          </a:prstGeom>
        </p:spPr>
      </p:pic>
    </p:spTree>
    <p:extLst>
      <p:ext uri="{BB962C8B-B14F-4D97-AF65-F5344CB8AC3E}">
        <p14:creationId xmlns:p14="http://schemas.microsoft.com/office/powerpoint/2010/main" val="403061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1CF6-D438-4901-9F85-9242610C0D9E}"/>
              </a:ext>
            </a:extLst>
          </p:cNvPr>
          <p:cNvSpPr>
            <a:spLocks noGrp="1"/>
          </p:cNvSpPr>
          <p:nvPr>
            <p:ph type="title"/>
          </p:nvPr>
        </p:nvSpPr>
        <p:spPr>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Physical examination</a:t>
            </a:r>
            <a:endParaRPr lang="th-TH" sz="6000" dirty="0"/>
          </a:p>
        </p:txBody>
      </p:sp>
      <p:sp>
        <p:nvSpPr>
          <p:cNvPr id="3" name="Content Placeholder 2">
            <a:extLst>
              <a:ext uri="{FF2B5EF4-FFF2-40B4-BE49-F238E27FC236}">
                <a16:creationId xmlns:a16="http://schemas.microsoft.com/office/drawing/2014/main" id="{7B312D2D-3FDB-4F7B-ADC0-2E18D4C1EA92}"/>
              </a:ext>
            </a:extLst>
          </p:cNvPr>
          <p:cNvSpPr>
            <a:spLocks noGrp="1"/>
          </p:cNvSpPr>
          <p:nvPr>
            <p:ph idx="1"/>
          </p:nvPr>
        </p:nvSpPr>
        <p:spPr>
          <a:xfrm>
            <a:off x="838200" y="1990515"/>
            <a:ext cx="10515600" cy="4351338"/>
          </a:xfrm>
        </p:spPr>
        <p:txBody>
          <a:bodyPr>
            <a:normAutofit/>
          </a:bodyPr>
          <a:lstStyle/>
          <a:p>
            <a:r>
              <a:rPr lang="en-US" altLang="th-TH" sz="3200" b="1" dirty="0"/>
              <a:t>Vital signs </a:t>
            </a:r>
          </a:p>
          <a:p>
            <a:pPr>
              <a:buNone/>
            </a:pPr>
            <a:r>
              <a:rPr lang="en-US" altLang="th-TH" sz="3200" b="1" dirty="0"/>
              <a:t>    BP 122/80 mmHg     PR 90 bpm 	</a:t>
            </a:r>
          </a:p>
          <a:p>
            <a:pPr marL="0" indent="0">
              <a:buNone/>
            </a:pPr>
            <a:r>
              <a:rPr lang="en-US" altLang="th-TH" sz="3200" b="1" dirty="0"/>
              <a:t>	Tempt 36.7 °C 	RR 18 breaths /min</a:t>
            </a:r>
          </a:p>
          <a:p>
            <a:pPr marL="0" indent="0">
              <a:buNone/>
            </a:pPr>
            <a:r>
              <a:rPr lang="en-US" altLang="th-TH" sz="3200" b="1" dirty="0">
                <a:cs typeface="Tahoma" pitchFamily="34" charset="0"/>
              </a:rPr>
              <a:t>	</a:t>
            </a:r>
            <a:r>
              <a:rPr lang="en-US" altLang="th-TH" sz="3200" dirty="0">
                <a:cs typeface="Tahoma" pitchFamily="34" charset="0"/>
              </a:rPr>
              <a:t>BW 55.7 kg, Height 150 cm </a:t>
            </a:r>
          </a:p>
          <a:p>
            <a:pPr marL="0" indent="0">
              <a:buNone/>
            </a:pPr>
            <a:r>
              <a:rPr lang="en-US" altLang="th-TH" sz="3200" dirty="0">
                <a:cs typeface="Tahoma" pitchFamily="34" charset="0"/>
              </a:rPr>
              <a:t>	(BMI 24.7 kg/m</a:t>
            </a:r>
            <a:r>
              <a:rPr lang="en-US" altLang="th-TH" sz="3200" baseline="30000" dirty="0">
                <a:cs typeface="Tahoma" pitchFamily="34" charset="0"/>
              </a:rPr>
              <a:t>2</a:t>
            </a:r>
            <a:r>
              <a:rPr lang="en-US" altLang="th-TH" sz="3200" dirty="0">
                <a:cs typeface="Tahoma" pitchFamily="34" charset="0"/>
              </a:rPr>
              <a:t>)</a:t>
            </a:r>
            <a:endParaRPr lang="en-US" altLang="th-TH" sz="3200" b="1" dirty="0"/>
          </a:p>
          <a:p>
            <a:r>
              <a:rPr lang="en-US" altLang="th-TH" sz="3200" b="1" dirty="0">
                <a:cs typeface="Tahoma" pitchFamily="34" charset="0"/>
              </a:rPr>
              <a:t>GA</a:t>
            </a:r>
            <a:r>
              <a:rPr lang="en-US" altLang="th-TH" sz="3200" dirty="0">
                <a:cs typeface="Tahoma" pitchFamily="34" charset="0"/>
              </a:rPr>
              <a:t> : </a:t>
            </a:r>
            <a:r>
              <a:rPr lang="en-US" sz="3200" dirty="0"/>
              <a:t>A Thai female, good consciousness, well co-operated</a:t>
            </a:r>
            <a:endParaRPr lang="en-US" sz="3200" dirty="0">
              <a:cs typeface="Tahoma" pitchFamily="34" charset="0"/>
            </a:endParaRPr>
          </a:p>
          <a:p>
            <a:r>
              <a:rPr lang="en-US" altLang="th-TH" sz="3200" b="1" dirty="0">
                <a:cs typeface="Tahoma" panose="020B0604030504040204" pitchFamily="34" charset="0"/>
              </a:rPr>
              <a:t>HEENT : </a:t>
            </a:r>
            <a:r>
              <a:rPr lang="en-US" altLang="th-TH" sz="3200" dirty="0">
                <a:cs typeface="Tahoma" pitchFamily="34" charset="0"/>
              </a:rPr>
              <a:t>not pale, no jaundice</a:t>
            </a:r>
          </a:p>
          <a:p>
            <a:endParaRPr lang="en-US" altLang="th-TH" sz="3200" dirty="0">
              <a:cs typeface="Tahoma" pitchFamily="34" charset="0"/>
            </a:endParaRPr>
          </a:p>
          <a:p>
            <a:endParaRPr lang="en-US" altLang="th-TH" sz="3200" b="1" dirty="0"/>
          </a:p>
          <a:p>
            <a:endParaRPr lang="th-TH" altLang="th-TH" sz="3200" b="1" dirty="0"/>
          </a:p>
          <a:p>
            <a:endParaRPr lang="th-TH" sz="3200" dirty="0"/>
          </a:p>
        </p:txBody>
      </p:sp>
    </p:spTree>
    <p:extLst>
      <p:ext uri="{BB962C8B-B14F-4D97-AF65-F5344CB8AC3E}">
        <p14:creationId xmlns:p14="http://schemas.microsoft.com/office/powerpoint/2010/main" val="12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FFDA7D-D59A-4CB7-BA41-3F7594CF3F17}"/>
              </a:ext>
            </a:extLst>
          </p:cNvPr>
          <p:cNvSpPr>
            <a:spLocks noGrp="1"/>
          </p:cNvSpPr>
          <p:nvPr>
            <p:ph idx="1"/>
          </p:nvPr>
        </p:nvSpPr>
        <p:spPr/>
        <p:txBody>
          <a:bodyPr>
            <a:normAutofit/>
          </a:bodyPr>
          <a:lstStyle/>
          <a:p>
            <a:pPr lvl="0">
              <a:defRPr/>
            </a:pPr>
            <a:r>
              <a:rPr lang="en-US" sz="3200" b="1" dirty="0"/>
              <a:t>Airway :</a:t>
            </a:r>
          </a:p>
          <a:p>
            <a:pPr lvl="1"/>
            <a:r>
              <a:rPr lang="en-US" sz="3200" dirty="0"/>
              <a:t>No limit head and neck motion</a:t>
            </a:r>
          </a:p>
          <a:p>
            <a:pPr lvl="1"/>
            <a:r>
              <a:rPr lang="en-US" sz="3200" dirty="0" err="1"/>
              <a:t>Mallampati</a:t>
            </a:r>
            <a:r>
              <a:rPr lang="en-US" sz="3200" dirty="0"/>
              <a:t> grade 2</a:t>
            </a:r>
          </a:p>
          <a:p>
            <a:pPr lvl="1"/>
            <a:r>
              <a:rPr lang="en-US" sz="3200" dirty="0"/>
              <a:t>Thyromental distance &gt; 6 cm</a:t>
            </a:r>
          </a:p>
          <a:p>
            <a:pPr lvl="1"/>
            <a:r>
              <a:rPr lang="en-US" sz="3200" dirty="0"/>
              <a:t>Mouth opening &gt; 3 cm</a:t>
            </a:r>
          </a:p>
          <a:p>
            <a:pPr lvl="1"/>
            <a:r>
              <a:rPr lang="en-US" sz="3200" dirty="0"/>
              <a:t>Upper lip bite test grade I</a:t>
            </a:r>
          </a:p>
          <a:p>
            <a:pPr lvl="1"/>
            <a:r>
              <a:rPr lang="en-US" sz="3200" dirty="0"/>
              <a:t>No prominent incisor</a:t>
            </a:r>
          </a:p>
        </p:txBody>
      </p:sp>
      <p:sp>
        <p:nvSpPr>
          <p:cNvPr id="4" name="Title 1">
            <a:extLst>
              <a:ext uri="{FF2B5EF4-FFF2-40B4-BE49-F238E27FC236}">
                <a16:creationId xmlns:a16="http://schemas.microsoft.com/office/drawing/2014/main" id="{DE3EFEA2-BF67-434B-B05A-4038E8EE9837}"/>
              </a:ext>
            </a:extLst>
          </p:cNvPr>
          <p:cNvSpPr>
            <a:spLocks noGrp="1"/>
          </p:cNvSpPr>
          <p:nvPr>
            <p:ph type="title"/>
          </p:nvPr>
        </p:nvSpPr>
        <p:spPr>
          <a:xfrm>
            <a:off x="838200" y="365125"/>
            <a:ext cx="10515600" cy="1325563"/>
          </a:xfrm>
          <a:solidFill>
            <a:schemeClr val="accent1">
              <a:lumMod val="40000"/>
              <a:lumOff val="60000"/>
            </a:schemeClr>
          </a:solidFill>
          <a:ln w="57150">
            <a:solidFill>
              <a:schemeClr val="accent1">
                <a:lumMod val="75000"/>
              </a:schemeClr>
            </a:solidFill>
          </a:ln>
        </p:spPr>
        <p:txBody>
          <a:bodyPr>
            <a:normAutofit/>
          </a:bodyPr>
          <a:lstStyle/>
          <a:p>
            <a:pPr algn="ctr"/>
            <a:r>
              <a:rPr lang="en-US" sz="6000" b="1" dirty="0">
                <a:effectLst>
                  <a:outerShdw blurRad="38100" dist="38100" dir="2700000" algn="tl">
                    <a:srgbClr val="000000">
                      <a:alpha val="43137"/>
                    </a:srgbClr>
                  </a:outerShdw>
                </a:effectLst>
              </a:rPr>
              <a:t>Physical examination</a:t>
            </a:r>
            <a:endParaRPr lang="th-TH" sz="6000" dirty="0"/>
          </a:p>
        </p:txBody>
      </p:sp>
    </p:spTree>
    <p:extLst>
      <p:ext uri="{BB962C8B-B14F-4D97-AF65-F5344CB8AC3E}">
        <p14:creationId xmlns:p14="http://schemas.microsoft.com/office/powerpoint/2010/main" val="353883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11673</TotalTime>
  <Words>3439</Words>
  <Application>Microsoft Office PowerPoint</Application>
  <PresentationFormat>Widescreen</PresentationFormat>
  <Paragraphs>469</Paragraphs>
  <Slides>64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64</vt:i4>
      </vt:variant>
    </vt:vector>
  </HeadingPairs>
  <TitlesOfParts>
    <vt:vector size="74" baseType="lpstr">
      <vt:lpstr>Adobe Ming Std L</vt:lpstr>
      <vt:lpstr>Angsana New</vt:lpstr>
      <vt:lpstr>Arial</vt:lpstr>
      <vt:lpstr>Calibri</vt:lpstr>
      <vt:lpstr>Calibri Light</vt:lpstr>
      <vt:lpstr>Cambria Math</vt:lpstr>
      <vt:lpstr>Cordia New</vt:lpstr>
      <vt:lpstr>Tahoma</vt:lpstr>
      <vt:lpstr>Wingdings</vt:lpstr>
      <vt:lpstr>Office Theme</vt:lpstr>
      <vt:lpstr>PowerPoint Presentation</vt:lpstr>
      <vt:lpstr>History </vt:lpstr>
      <vt:lpstr>History </vt:lpstr>
      <vt:lpstr>Past history </vt:lpstr>
      <vt:lpstr>Past history </vt:lpstr>
      <vt:lpstr>Past history </vt:lpstr>
      <vt:lpstr>PowerPoint Presentation</vt:lpstr>
      <vt:lpstr>Physical examination</vt:lpstr>
      <vt:lpstr>Physical examination</vt:lpstr>
      <vt:lpstr>Physical examination</vt:lpstr>
      <vt:lpstr>PowerPoint Presentation</vt:lpstr>
      <vt:lpstr>Investigation</vt:lpstr>
      <vt:lpstr>Investigation</vt:lpstr>
      <vt:lpstr>EKG</vt:lpstr>
      <vt:lpstr>Echocardiography </vt:lpstr>
      <vt:lpstr>PowerPoint Presentation</vt:lpstr>
      <vt:lpstr>Problem list</vt:lpstr>
      <vt:lpstr>ASA classification </vt:lpstr>
      <vt:lpstr>PowerPoint Presentation</vt:lpstr>
      <vt:lpstr>Physiologic change in pregnancy </vt:lpstr>
      <vt:lpstr>Cardiovascular system</vt:lpstr>
      <vt:lpstr>Respiratory system</vt:lpstr>
      <vt:lpstr>PowerPoint Presentation</vt:lpstr>
      <vt:lpstr>Hematologic system</vt:lpstr>
      <vt:lpstr>Gastrointestinal system</vt:lpstr>
      <vt:lpstr>Neurologic system</vt:lpstr>
      <vt:lpstr>Atrial septal defect (ASD)</vt:lpstr>
      <vt:lpstr>Atrial septal defect (ASD)</vt:lpstr>
      <vt:lpstr>Atrial septal defect (ASD)</vt:lpstr>
      <vt:lpstr>Atrial septal defect evaluation </vt:lpstr>
      <vt:lpstr>Cardiovascular evaluation</vt:lpstr>
      <vt:lpstr>Cardiovascular evaluation</vt:lpstr>
      <vt:lpstr>Cardiac Conditions Associated With the Highest Risk of Adverse Outcome From Endocarditis</vt:lpstr>
      <vt:lpstr>Pulmonary hypertension </vt:lpstr>
      <vt:lpstr>PowerPoint Presentation</vt:lpstr>
      <vt:lpstr> Preoperative preparation  </vt:lpstr>
      <vt:lpstr> Preoperative preparation  </vt:lpstr>
      <vt:lpstr>PowerPoint Presentation</vt:lpstr>
      <vt:lpstr>PowerPoint Presentation</vt:lpstr>
      <vt:lpstr>Regional anesthesia</vt:lpstr>
      <vt:lpstr>Choice of anesthesia</vt:lpstr>
      <vt:lpstr>Preparation</vt:lpstr>
      <vt:lpstr>PowerPoint Presentation</vt:lpstr>
      <vt:lpstr>Anesthetic Management of ASD </vt:lpstr>
      <vt:lpstr>Anesthetic management </vt:lpstr>
      <vt:lpstr>Anesthetic management </vt:lpstr>
      <vt:lpstr>Anesthetic and Hemodynamic goals  for Pulmonary Hypertension</vt:lpstr>
      <vt:lpstr>Anesthetic Management of PH</vt:lpstr>
      <vt:lpstr>Anesthetic Management of PH</vt:lpstr>
      <vt:lpstr>Anesthetic Management of PH</vt:lpstr>
      <vt:lpstr>Considerations for Labor in PH and Eisenmenger’s Syndrome (ES)</vt:lpstr>
      <vt:lpstr>Considerations for Labor in PH and Eisenmenger’s Syndrome (ES)</vt:lpstr>
      <vt:lpstr>Considerations for Labor in PH and Eisenmenger’s Syndrome (ES)</vt:lpstr>
      <vt:lpstr>Considerations for Labor in PH and Eisenmenger’s Syndrome (ES)</vt:lpstr>
      <vt:lpstr>PowerPoint Presentation</vt:lpstr>
      <vt:lpstr>PowerPoint Presentation</vt:lpstr>
      <vt:lpstr>PowerPoint Presentation</vt:lpstr>
      <vt:lpstr>PowerPoint Presentation</vt:lpstr>
      <vt:lpstr> Post-Operative Management </vt:lpstr>
      <vt:lpstr>Post operative(day1)</vt:lpstr>
      <vt:lpstr>Post operative(day1)</vt:lpstr>
      <vt:lpstr>Reference </vt:lpstr>
      <vt:lpstr>Reference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Interesting case</dc:title>
  <dc:creator>nooki</dc:creator>
  <cp:lastModifiedBy> </cp:lastModifiedBy>
  <cp:revision>141</cp:revision>
  <dcterms:created xsi:type="dcterms:W3CDTF">2018-07-16T09:22:45Z</dcterms:created>
  <dcterms:modified xsi:type="dcterms:W3CDTF">2018-08-06T16:31:09Z</dcterms:modified>
</cp:coreProperties>
</file>